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Default Extension="wdp" ContentType="image/vnd.ms-phot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7" r:id="rId4"/>
  </p:sldMasterIdLst>
  <p:notesMasterIdLst>
    <p:notesMasterId r:id="rId32"/>
  </p:notesMasterIdLst>
  <p:sldIdLst>
    <p:sldId id="298" r:id="rId5"/>
    <p:sldId id="285" r:id="rId6"/>
    <p:sldId id="297" r:id="rId7"/>
    <p:sldId id="427" r:id="rId8"/>
    <p:sldId id="428" r:id="rId9"/>
    <p:sldId id="450" r:id="rId10"/>
    <p:sldId id="429" r:id="rId11"/>
    <p:sldId id="430" r:id="rId12"/>
    <p:sldId id="431" r:id="rId13"/>
    <p:sldId id="432" r:id="rId14"/>
    <p:sldId id="435" r:id="rId15"/>
    <p:sldId id="436" r:id="rId16"/>
    <p:sldId id="437" r:id="rId17"/>
    <p:sldId id="438" r:id="rId18"/>
    <p:sldId id="439" r:id="rId19"/>
    <p:sldId id="440" r:id="rId20"/>
    <p:sldId id="442" r:id="rId21"/>
    <p:sldId id="443" r:id="rId22"/>
    <p:sldId id="451" r:id="rId23"/>
    <p:sldId id="444" r:id="rId24"/>
    <p:sldId id="445" r:id="rId25"/>
    <p:sldId id="446" r:id="rId26"/>
    <p:sldId id="449" r:id="rId27"/>
    <p:sldId id="447" r:id="rId28"/>
    <p:sldId id="448" r:id="rId29"/>
    <p:sldId id="426" r:id="rId30"/>
    <p:sldId id="36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6600"/>
    <a:srgbClr val="CC3300"/>
    <a:srgbClr val="CD3300"/>
    <a:srgbClr val="000000"/>
    <a:srgbClr val="8FFF8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8604" autoAdjust="0"/>
  </p:normalViewPr>
  <p:slideViewPr>
    <p:cSldViewPr>
      <p:cViewPr varScale="1">
        <p:scale>
          <a:sx n="72" d="100"/>
          <a:sy n="72" d="100"/>
        </p:scale>
        <p:origin x="-135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D98BB-8FA3-4DE9-813F-92BBCC28CE47}" type="datetimeFigureOut">
              <a:rPr lang="en-GB" smtClean="0"/>
              <a:pPr/>
              <a:t>10/09/2021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9D03E2-85B3-4D74-A003-2D8A13A2E271}" type="slidenum">
              <a:rPr lang="en-GB" smtClean="0"/>
              <a:pPr/>
              <a:t>‹#›</a:t>
            </a:fld>
            <a:endParaRPr lang="en-GB"/>
          </a:p>
        </p:txBody>
      </p:sp>
    </p:spTree>
    <p:extLst>
      <p:ext uri="{BB962C8B-B14F-4D97-AF65-F5344CB8AC3E}">
        <p14:creationId xmlns="" xmlns:p14="http://schemas.microsoft.com/office/powerpoint/2010/main" val="3475190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p:spPr>
        <p:txBody>
          <a:bodyPr/>
          <a:lstStyle/>
          <a:p>
            <a:fld id="{D1C03F6E-86EB-4D62-BFA3-AFBA2A685802}" type="datetime10">
              <a:rPr lang="zh-TW" altLang="en-US" smtClean="0"/>
              <a:pPr/>
              <a:t>15:29</a:t>
            </a:fld>
            <a:endParaRPr lang="en-US" altLang="zh-TW" smtClean="0"/>
          </a:p>
        </p:txBody>
      </p:sp>
      <p:sp>
        <p:nvSpPr>
          <p:cNvPr id="61443" name="Rectangle 7"/>
          <p:cNvSpPr>
            <a:spLocks noGrp="1" noChangeArrowheads="1"/>
          </p:cNvSpPr>
          <p:nvPr>
            <p:ph type="sldNum" sz="quarter" idx="5"/>
          </p:nvPr>
        </p:nvSpPr>
        <p:spPr>
          <a:noFill/>
        </p:spPr>
        <p:txBody>
          <a:bodyPr/>
          <a:lstStyle/>
          <a:p>
            <a:fld id="{E02AF1BD-4EDC-4B79-AFC7-58E47FB8FF8B}" type="slidenum">
              <a:rPr lang="zh-TW" altLang="en-US" smtClean="0"/>
              <a:pPr/>
              <a:t>4</a:t>
            </a:fld>
            <a:endParaRPr lang="en-US" altLang="zh-TW" smtClean="0"/>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dt" sz="quarter" idx="1"/>
          </p:nvPr>
        </p:nvSpPr>
        <p:spPr>
          <a:noFill/>
        </p:spPr>
        <p:txBody>
          <a:bodyPr/>
          <a:lstStyle/>
          <a:p>
            <a:fld id="{6B2A8039-213E-4CFE-8B66-CF9ECEF6D8B4}" type="datetime10">
              <a:rPr lang="zh-TW" altLang="en-US" smtClean="0"/>
              <a:pPr/>
              <a:t>15:29</a:t>
            </a:fld>
            <a:endParaRPr lang="en-US" altLang="zh-TW" smtClean="0"/>
          </a:p>
        </p:txBody>
      </p:sp>
      <p:sp>
        <p:nvSpPr>
          <p:cNvPr id="83971" name="Rectangle 7"/>
          <p:cNvSpPr>
            <a:spLocks noGrp="1" noChangeArrowheads="1"/>
          </p:cNvSpPr>
          <p:nvPr>
            <p:ph type="sldNum" sz="quarter" idx="5"/>
          </p:nvPr>
        </p:nvSpPr>
        <p:spPr>
          <a:noFill/>
        </p:spPr>
        <p:txBody>
          <a:bodyPr/>
          <a:lstStyle/>
          <a:p>
            <a:fld id="{70B1BBC1-8AF2-49FB-804E-5BE8C3CFC2FD}" type="slidenum">
              <a:rPr lang="zh-TW" altLang="en-US" smtClean="0"/>
              <a:pPr/>
              <a:t>15</a:t>
            </a:fld>
            <a:endParaRPr lang="en-US" altLang="zh-TW" smtClean="0"/>
          </a:p>
        </p:txBody>
      </p:sp>
      <p:sp>
        <p:nvSpPr>
          <p:cNvPr id="83972" name="Rectangle 2"/>
          <p:cNvSpPr>
            <a:spLocks noGrp="1" noRot="1" noChangeAspect="1" noChangeArrowheads="1" noTextEdit="1"/>
          </p:cNvSpPr>
          <p:nvPr>
            <p:ph type="sldImg"/>
          </p:nvPr>
        </p:nvSpPr>
        <p:spPr>
          <a:ln/>
        </p:spPr>
      </p:sp>
      <p:sp>
        <p:nvSpPr>
          <p:cNvPr id="8397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dt" sz="quarter" idx="1"/>
          </p:nvPr>
        </p:nvSpPr>
        <p:spPr>
          <a:noFill/>
        </p:spPr>
        <p:txBody>
          <a:bodyPr/>
          <a:lstStyle/>
          <a:p>
            <a:fld id="{4AB80506-9E95-4856-A448-C38B978A5D7F}" type="datetime10">
              <a:rPr lang="zh-TW" altLang="en-US" smtClean="0"/>
              <a:pPr/>
              <a:t>15:29</a:t>
            </a:fld>
            <a:endParaRPr lang="en-US" altLang="zh-TW" smtClean="0"/>
          </a:p>
        </p:txBody>
      </p:sp>
      <p:sp>
        <p:nvSpPr>
          <p:cNvPr id="86019" name="Rectangle 7"/>
          <p:cNvSpPr>
            <a:spLocks noGrp="1" noChangeArrowheads="1"/>
          </p:cNvSpPr>
          <p:nvPr>
            <p:ph type="sldNum" sz="quarter" idx="5"/>
          </p:nvPr>
        </p:nvSpPr>
        <p:spPr>
          <a:noFill/>
        </p:spPr>
        <p:txBody>
          <a:bodyPr/>
          <a:lstStyle/>
          <a:p>
            <a:fld id="{FC2CB896-94AD-47DB-B6AE-2270675D315E}" type="slidenum">
              <a:rPr lang="zh-TW" altLang="en-US" smtClean="0"/>
              <a:pPr/>
              <a:t>16</a:t>
            </a:fld>
            <a:endParaRPr lang="en-US" altLang="zh-TW" smtClean="0"/>
          </a:p>
        </p:txBody>
      </p:sp>
      <p:sp>
        <p:nvSpPr>
          <p:cNvPr id="86020" name="Rectangle 2"/>
          <p:cNvSpPr>
            <a:spLocks noGrp="1" noRot="1" noChangeAspect="1" noChangeArrowheads="1" noTextEdit="1"/>
          </p:cNvSpPr>
          <p:nvPr>
            <p:ph type="sldImg"/>
          </p:nvPr>
        </p:nvSpPr>
        <p:spPr>
          <a:ln/>
        </p:spPr>
      </p:sp>
      <p:sp>
        <p:nvSpPr>
          <p:cNvPr id="8602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dt" sz="quarter" idx="1"/>
          </p:nvPr>
        </p:nvSpPr>
        <p:spPr>
          <a:noFill/>
        </p:spPr>
        <p:txBody>
          <a:bodyPr/>
          <a:lstStyle/>
          <a:p>
            <a:fld id="{8A363F5A-A572-4BB0-A6A1-964E4B0E4C3C}" type="datetime10">
              <a:rPr lang="zh-TW" altLang="en-US" smtClean="0"/>
              <a:pPr/>
              <a:t>15:29</a:t>
            </a:fld>
            <a:endParaRPr lang="en-US" altLang="zh-TW" smtClean="0"/>
          </a:p>
        </p:txBody>
      </p:sp>
      <p:sp>
        <p:nvSpPr>
          <p:cNvPr id="88067" name="Rectangle 7"/>
          <p:cNvSpPr>
            <a:spLocks noGrp="1" noChangeArrowheads="1"/>
          </p:cNvSpPr>
          <p:nvPr>
            <p:ph type="sldNum" sz="quarter" idx="5"/>
          </p:nvPr>
        </p:nvSpPr>
        <p:spPr>
          <a:noFill/>
        </p:spPr>
        <p:txBody>
          <a:bodyPr/>
          <a:lstStyle/>
          <a:p>
            <a:fld id="{909FBD90-DB1F-423A-B67D-C3CDF6790592}" type="slidenum">
              <a:rPr lang="zh-TW" altLang="en-US" smtClean="0"/>
              <a:pPr/>
              <a:t>17</a:t>
            </a:fld>
            <a:endParaRPr lang="en-US" altLang="zh-TW" smtClean="0"/>
          </a:p>
        </p:txBody>
      </p:sp>
      <p:sp>
        <p:nvSpPr>
          <p:cNvPr id="88068" name="Rectangle 2"/>
          <p:cNvSpPr>
            <a:spLocks noGrp="1" noRot="1" noChangeAspect="1" noChangeArrowheads="1" noTextEdit="1"/>
          </p:cNvSpPr>
          <p:nvPr>
            <p:ph type="sldImg"/>
          </p:nvPr>
        </p:nvSpPr>
        <p:spPr>
          <a:ln/>
        </p:spPr>
      </p:sp>
      <p:sp>
        <p:nvSpPr>
          <p:cNvPr id="8806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dt" sz="quarter" idx="1"/>
          </p:nvPr>
        </p:nvSpPr>
        <p:spPr>
          <a:noFill/>
        </p:spPr>
        <p:txBody>
          <a:bodyPr/>
          <a:lstStyle/>
          <a:p>
            <a:fld id="{B7FE353F-B114-456B-B92B-7EAF1BA4A4FF}" type="datetime10">
              <a:rPr lang="zh-TW" altLang="en-US" smtClean="0"/>
              <a:pPr/>
              <a:t>15:29</a:t>
            </a:fld>
            <a:endParaRPr lang="en-US" altLang="zh-TW" smtClean="0"/>
          </a:p>
        </p:txBody>
      </p:sp>
      <p:sp>
        <p:nvSpPr>
          <p:cNvPr id="91139" name="Rectangle 7"/>
          <p:cNvSpPr>
            <a:spLocks noGrp="1" noChangeArrowheads="1"/>
          </p:cNvSpPr>
          <p:nvPr>
            <p:ph type="sldNum" sz="quarter" idx="5"/>
          </p:nvPr>
        </p:nvSpPr>
        <p:spPr>
          <a:noFill/>
        </p:spPr>
        <p:txBody>
          <a:bodyPr/>
          <a:lstStyle/>
          <a:p>
            <a:fld id="{B75042FA-8591-478F-837A-30817084C926}" type="slidenum">
              <a:rPr lang="zh-TW" altLang="en-US" smtClean="0"/>
              <a:pPr/>
              <a:t>18</a:t>
            </a:fld>
            <a:endParaRPr lang="en-US" altLang="zh-TW" smtClean="0"/>
          </a:p>
        </p:txBody>
      </p:sp>
      <p:sp>
        <p:nvSpPr>
          <p:cNvPr id="91140" name="Rectangle 2"/>
          <p:cNvSpPr>
            <a:spLocks noGrp="1" noRot="1" noChangeAspect="1" noChangeArrowheads="1" noTextEdit="1"/>
          </p:cNvSpPr>
          <p:nvPr>
            <p:ph type="sldImg"/>
          </p:nvPr>
        </p:nvSpPr>
        <p:spPr>
          <a:ln/>
        </p:spPr>
      </p:sp>
      <p:sp>
        <p:nvSpPr>
          <p:cNvPr id="9114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dt" sz="quarter" idx="1"/>
          </p:nvPr>
        </p:nvSpPr>
        <p:spPr>
          <a:noFill/>
        </p:spPr>
        <p:txBody>
          <a:bodyPr/>
          <a:lstStyle/>
          <a:p>
            <a:fld id="{26B2A3E3-0B64-4841-B1AD-A2FDE560CBFC}" type="datetime10">
              <a:rPr lang="zh-TW" altLang="en-US" smtClean="0"/>
              <a:pPr/>
              <a:t>15:29</a:t>
            </a:fld>
            <a:endParaRPr lang="en-US" altLang="zh-TW" smtClean="0"/>
          </a:p>
        </p:txBody>
      </p:sp>
      <p:sp>
        <p:nvSpPr>
          <p:cNvPr id="87043" name="Rectangle 7"/>
          <p:cNvSpPr>
            <a:spLocks noGrp="1" noChangeArrowheads="1"/>
          </p:cNvSpPr>
          <p:nvPr>
            <p:ph type="sldNum" sz="quarter" idx="5"/>
          </p:nvPr>
        </p:nvSpPr>
        <p:spPr>
          <a:noFill/>
        </p:spPr>
        <p:txBody>
          <a:bodyPr/>
          <a:lstStyle/>
          <a:p>
            <a:fld id="{49DC32B3-0477-45C5-96AC-896FFCC383FF}" type="slidenum">
              <a:rPr lang="zh-TW" altLang="en-US" smtClean="0"/>
              <a:pPr/>
              <a:t>19</a:t>
            </a:fld>
            <a:endParaRPr lang="en-US" altLang="zh-TW" smtClean="0"/>
          </a:p>
        </p:txBody>
      </p:sp>
      <p:sp>
        <p:nvSpPr>
          <p:cNvPr id="87044" name="Rectangle 2"/>
          <p:cNvSpPr>
            <a:spLocks noGrp="1" noRot="1" noChangeAspect="1" noChangeArrowheads="1" noTextEdit="1"/>
          </p:cNvSpPr>
          <p:nvPr>
            <p:ph type="sldImg"/>
          </p:nvPr>
        </p:nvSpPr>
        <p:spPr>
          <a:ln/>
        </p:spPr>
      </p:sp>
      <p:sp>
        <p:nvSpPr>
          <p:cNvPr id="8704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dt" sz="quarter" idx="1"/>
          </p:nvPr>
        </p:nvSpPr>
        <p:spPr>
          <a:noFill/>
        </p:spPr>
        <p:txBody>
          <a:bodyPr/>
          <a:lstStyle/>
          <a:p>
            <a:fld id="{527F9315-B9B9-4BC0-AB61-06D3F7C676F1}" type="datetime10">
              <a:rPr lang="zh-TW" altLang="en-US" smtClean="0"/>
              <a:pPr/>
              <a:t>15:29</a:t>
            </a:fld>
            <a:endParaRPr lang="en-US" altLang="zh-TW" smtClean="0"/>
          </a:p>
        </p:txBody>
      </p:sp>
      <p:sp>
        <p:nvSpPr>
          <p:cNvPr id="94211" name="Rectangle 7"/>
          <p:cNvSpPr>
            <a:spLocks noGrp="1" noChangeArrowheads="1"/>
          </p:cNvSpPr>
          <p:nvPr>
            <p:ph type="sldNum" sz="quarter" idx="5"/>
          </p:nvPr>
        </p:nvSpPr>
        <p:spPr>
          <a:noFill/>
        </p:spPr>
        <p:txBody>
          <a:bodyPr/>
          <a:lstStyle/>
          <a:p>
            <a:fld id="{9C06E10C-3A78-42EC-9866-0110A5679F92}" type="slidenum">
              <a:rPr lang="zh-TW" altLang="en-US" smtClean="0"/>
              <a:pPr/>
              <a:t>20</a:t>
            </a:fld>
            <a:endParaRPr lang="en-US" altLang="zh-TW" smtClean="0"/>
          </a:p>
        </p:txBody>
      </p:sp>
      <p:sp>
        <p:nvSpPr>
          <p:cNvPr id="94212" name="Rectangle 2"/>
          <p:cNvSpPr>
            <a:spLocks noGrp="1" noRot="1" noChangeAspect="1" noChangeArrowheads="1" noTextEdit="1"/>
          </p:cNvSpPr>
          <p:nvPr>
            <p:ph type="sldImg"/>
          </p:nvPr>
        </p:nvSpPr>
        <p:spPr>
          <a:ln/>
        </p:spPr>
      </p:sp>
      <p:sp>
        <p:nvSpPr>
          <p:cNvPr id="9421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dt" sz="quarter" idx="1"/>
          </p:nvPr>
        </p:nvSpPr>
        <p:spPr>
          <a:noFill/>
        </p:spPr>
        <p:txBody>
          <a:bodyPr/>
          <a:lstStyle/>
          <a:p>
            <a:fld id="{401C58BC-43E0-4312-8331-5EB9A5B73F59}" type="datetime10">
              <a:rPr lang="zh-TW" altLang="en-US" smtClean="0"/>
              <a:pPr/>
              <a:t>15:29</a:t>
            </a:fld>
            <a:endParaRPr lang="en-US" altLang="zh-TW" smtClean="0"/>
          </a:p>
        </p:txBody>
      </p:sp>
      <p:sp>
        <p:nvSpPr>
          <p:cNvPr id="96259" name="Rectangle 7"/>
          <p:cNvSpPr>
            <a:spLocks noGrp="1" noChangeArrowheads="1"/>
          </p:cNvSpPr>
          <p:nvPr>
            <p:ph type="sldNum" sz="quarter" idx="5"/>
          </p:nvPr>
        </p:nvSpPr>
        <p:spPr>
          <a:noFill/>
        </p:spPr>
        <p:txBody>
          <a:bodyPr/>
          <a:lstStyle/>
          <a:p>
            <a:fld id="{5CF0678A-BA20-48C7-8614-FEFBA4F0AF3A}" type="slidenum">
              <a:rPr lang="zh-TW" altLang="en-US" smtClean="0"/>
              <a:pPr/>
              <a:t>21</a:t>
            </a:fld>
            <a:endParaRPr lang="en-US" altLang="zh-TW" smtClean="0"/>
          </a:p>
        </p:txBody>
      </p:sp>
      <p:sp>
        <p:nvSpPr>
          <p:cNvPr id="96260" name="Rectangle 2"/>
          <p:cNvSpPr>
            <a:spLocks noGrp="1" noRot="1" noChangeAspect="1" noChangeArrowheads="1" noTextEdit="1"/>
          </p:cNvSpPr>
          <p:nvPr>
            <p:ph type="sldImg"/>
          </p:nvPr>
        </p:nvSpPr>
        <p:spPr>
          <a:ln/>
        </p:spPr>
      </p:sp>
      <p:sp>
        <p:nvSpPr>
          <p:cNvPr id="9626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type="dt" sz="quarter" idx="1"/>
          </p:nvPr>
        </p:nvSpPr>
        <p:spPr>
          <a:noFill/>
        </p:spPr>
        <p:txBody>
          <a:bodyPr/>
          <a:lstStyle/>
          <a:p>
            <a:fld id="{942E8E7A-F0AB-4BF6-A104-1C16DED01F79}" type="datetime10">
              <a:rPr lang="zh-TW" altLang="en-US" smtClean="0"/>
              <a:pPr/>
              <a:t>15:29</a:t>
            </a:fld>
            <a:endParaRPr lang="en-US" altLang="zh-TW" smtClean="0"/>
          </a:p>
        </p:txBody>
      </p:sp>
      <p:sp>
        <p:nvSpPr>
          <p:cNvPr id="107523" name="Rectangle 7"/>
          <p:cNvSpPr>
            <a:spLocks noGrp="1" noChangeArrowheads="1"/>
          </p:cNvSpPr>
          <p:nvPr>
            <p:ph type="sldNum" sz="quarter" idx="5"/>
          </p:nvPr>
        </p:nvSpPr>
        <p:spPr>
          <a:noFill/>
        </p:spPr>
        <p:txBody>
          <a:bodyPr/>
          <a:lstStyle/>
          <a:p>
            <a:fld id="{540B41EC-1216-4DA4-80A2-CB1CE4AD6165}" type="slidenum">
              <a:rPr lang="zh-TW" altLang="en-US" smtClean="0"/>
              <a:pPr/>
              <a:t>22</a:t>
            </a:fld>
            <a:endParaRPr lang="en-US" altLang="zh-TW" smtClean="0"/>
          </a:p>
        </p:txBody>
      </p:sp>
      <p:sp>
        <p:nvSpPr>
          <p:cNvPr id="107524" name="Rectangle 2"/>
          <p:cNvSpPr>
            <a:spLocks noGrp="1" noRot="1" noChangeAspect="1" noChangeArrowheads="1" noTextEdit="1"/>
          </p:cNvSpPr>
          <p:nvPr>
            <p:ph type="sldImg"/>
          </p:nvPr>
        </p:nvSpPr>
        <p:spPr>
          <a:ln/>
        </p:spPr>
      </p:sp>
      <p:sp>
        <p:nvSpPr>
          <p:cNvPr id="10752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a:noFill/>
        </p:spPr>
        <p:txBody>
          <a:bodyPr/>
          <a:lstStyle/>
          <a:p>
            <a:fld id="{BF2ABE08-0B65-4AD4-AACF-EA4D29C3DE01}" type="datetime10">
              <a:rPr lang="zh-TW" altLang="en-US" smtClean="0"/>
              <a:pPr/>
              <a:t>15:29</a:t>
            </a:fld>
            <a:endParaRPr lang="en-US" altLang="zh-TW" smtClean="0"/>
          </a:p>
        </p:txBody>
      </p:sp>
      <p:sp>
        <p:nvSpPr>
          <p:cNvPr id="108547" name="Rectangle 7"/>
          <p:cNvSpPr>
            <a:spLocks noGrp="1" noChangeArrowheads="1"/>
          </p:cNvSpPr>
          <p:nvPr>
            <p:ph type="sldNum" sz="quarter" idx="5"/>
          </p:nvPr>
        </p:nvSpPr>
        <p:spPr>
          <a:noFill/>
        </p:spPr>
        <p:txBody>
          <a:bodyPr/>
          <a:lstStyle/>
          <a:p>
            <a:fld id="{7F5F25AC-52AF-46AB-B42C-78ED13EA07FA}" type="slidenum">
              <a:rPr lang="zh-TW" altLang="en-US" smtClean="0"/>
              <a:pPr/>
              <a:t>24</a:t>
            </a:fld>
            <a:endParaRPr lang="en-US" altLang="zh-TW" smtClean="0"/>
          </a:p>
        </p:txBody>
      </p:sp>
      <p:sp>
        <p:nvSpPr>
          <p:cNvPr id="108548" name="Rectangle 2"/>
          <p:cNvSpPr>
            <a:spLocks noGrp="1" noRot="1" noChangeAspect="1" noChangeArrowheads="1" noTextEdit="1"/>
          </p:cNvSpPr>
          <p:nvPr>
            <p:ph type="sldImg"/>
          </p:nvPr>
        </p:nvSpPr>
        <p:spPr>
          <a:ln/>
        </p:spPr>
      </p:sp>
      <p:sp>
        <p:nvSpPr>
          <p:cNvPr id="10854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type="dt" sz="quarter" idx="1"/>
          </p:nvPr>
        </p:nvSpPr>
        <p:spPr>
          <a:noFill/>
        </p:spPr>
        <p:txBody>
          <a:bodyPr/>
          <a:lstStyle/>
          <a:p>
            <a:fld id="{205E52F8-2E99-4F2A-8531-82E7F38EABC9}" type="datetime10">
              <a:rPr lang="zh-TW" altLang="en-US" smtClean="0"/>
              <a:pPr/>
              <a:t>15:29</a:t>
            </a:fld>
            <a:endParaRPr lang="en-US" altLang="zh-TW" smtClean="0"/>
          </a:p>
        </p:txBody>
      </p:sp>
      <p:sp>
        <p:nvSpPr>
          <p:cNvPr id="109571" name="Rectangle 7"/>
          <p:cNvSpPr>
            <a:spLocks noGrp="1" noChangeArrowheads="1"/>
          </p:cNvSpPr>
          <p:nvPr>
            <p:ph type="sldNum" sz="quarter" idx="5"/>
          </p:nvPr>
        </p:nvSpPr>
        <p:spPr>
          <a:noFill/>
        </p:spPr>
        <p:txBody>
          <a:bodyPr/>
          <a:lstStyle/>
          <a:p>
            <a:fld id="{4AC3E525-F0BE-4C87-BAE0-98FC32E38232}" type="slidenum">
              <a:rPr lang="zh-TW" altLang="en-US" smtClean="0"/>
              <a:pPr/>
              <a:t>25</a:t>
            </a:fld>
            <a:endParaRPr lang="en-US" altLang="zh-TW" smtClean="0"/>
          </a:p>
        </p:txBody>
      </p:sp>
      <p:sp>
        <p:nvSpPr>
          <p:cNvPr id="109572" name="Rectangle 2"/>
          <p:cNvSpPr>
            <a:spLocks noGrp="1" noRot="1" noChangeAspect="1" noChangeArrowheads="1" noTextEdit="1"/>
          </p:cNvSpPr>
          <p:nvPr>
            <p:ph type="sldImg"/>
          </p:nvPr>
        </p:nvSpPr>
        <p:spPr>
          <a:ln/>
        </p:spPr>
      </p:sp>
      <p:sp>
        <p:nvSpPr>
          <p:cNvPr id="10957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dt" sz="quarter" idx="1"/>
          </p:nvPr>
        </p:nvSpPr>
        <p:spPr>
          <a:noFill/>
        </p:spPr>
        <p:txBody>
          <a:bodyPr/>
          <a:lstStyle/>
          <a:p>
            <a:fld id="{4782B0AF-5409-4009-8B3F-92FD2DACBD5D}" type="datetime10">
              <a:rPr lang="zh-TW" altLang="en-US" smtClean="0"/>
              <a:pPr/>
              <a:t>15:29</a:t>
            </a:fld>
            <a:endParaRPr lang="en-US" altLang="zh-TW" smtClean="0"/>
          </a:p>
        </p:txBody>
      </p:sp>
      <p:sp>
        <p:nvSpPr>
          <p:cNvPr id="62467" name="Rectangle 7"/>
          <p:cNvSpPr>
            <a:spLocks noGrp="1" noChangeArrowheads="1"/>
          </p:cNvSpPr>
          <p:nvPr>
            <p:ph type="sldNum" sz="quarter" idx="5"/>
          </p:nvPr>
        </p:nvSpPr>
        <p:spPr>
          <a:noFill/>
        </p:spPr>
        <p:txBody>
          <a:bodyPr/>
          <a:lstStyle/>
          <a:p>
            <a:fld id="{EC5F8650-F7FE-49D7-9684-389C1D76D36D}" type="slidenum">
              <a:rPr lang="zh-TW" altLang="en-US" smtClean="0"/>
              <a:pPr/>
              <a:t>5</a:t>
            </a:fld>
            <a:endParaRPr lang="en-US" altLang="zh-TW" smtClean="0"/>
          </a:p>
        </p:txBody>
      </p:sp>
      <p:sp>
        <p:nvSpPr>
          <p:cNvPr id="62468" name="Rectangle 2"/>
          <p:cNvSpPr>
            <a:spLocks noGrp="1" noRot="1" noChangeAspect="1" noChangeArrowheads="1" noTextEdit="1"/>
          </p:cNvSpPr>
          <p:nvPr>
            <p:ph type="sldImg"/>
          </p:nvPr>
        </p:nvSpPr>
        <p:spPr>
          <a:ln/>
        </p:spPr>
      </p:sp>
      <p:sp>
        <p:nvSpPr>
          <p:cNvPr id="6246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a:noFill/>
        </p:spPr>
        <p:txBody>
          <a:bodyPr/>
          <a:lstStyle/>
          <a:p>
            <a:fld id="{026D3C50-AD2F-4F3E-8D1E-D50AC4B84559}" type="datetime10">
              <a:rPr lang="zh-TW" altLang="en-US" smtClean="0"/>
              <a:pPr/>
              <a:t>15:29</a:t>
            </a:fld>
            <a:endParaRPr lang="en-US" altLang="zh-TW" smtClean="0"/>
          </a:p>
        </p:txBody>
      </p:sp>
      <p:sp>
        <p:nvSpPr>
          <p:cNvPr id="63491" name="Rectangle 7"/>
          <p:cNvSpPr>
            <a:spLocks noGrp="1" noChangeArrowheads="1"/>
          </p:cNvSpPr>
          <p:nvPr>
            <p:ph type="sldNum" sz="quarter" idx="5"/>
          </p:nvPr>
        </p:nvSpPr>
        <p:spPr>
          <a:noFill/>
        </p:spPr>
        <p:txBody>
          <a:bodyPr/>
          <a:lstStyle/>
          <a:p>
            <a:fld id="{DBFA48FD-02E8-40AA-806E-CC0BEC30021E}" type="slidenum">
              <a:rPr lang="zh-TW" altLang="en-US" smtClean="0"/>
              <a:pPr/>
              <a:t>7</a:t>
            </a:fld>
            <a:endParaRPr lang="en-US" altLang="zh-TW" smtClean="0"/>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dt" sz="quarter" idx="1"/>
          </p:nvPr>
        </p:nvSpPr>
        <p:spPr>
          <a:noFill/>
        </p:spPr>
        <p:txBody>
          <a:bodyPr/>
          <a:lstStyle/>
          <a:p>
            <a:fld id="{11AD347F-C76F-45A3-9AAE-3C2761DE46B2}" type="datetime10">
              <a:rPr lang="zh-TW" altLang="en-US" smtClean="0"/>
              <a:pPr/>
              <a:t>15:29</a:t>
            </a:fld>
            <a:endParaRPr lang="en-US" altLang="zh-TW" smtClean="0"/>
          </a:p>
        </p:txBody>
      </p:sp>
      <p:sp>
        <p:nvSpPr>
          <p:cNvPr id="66563" name="Rectangle 7"/>
          <p:cNvSpPr>
            <a:spLocks noGrp="1" noChangeArrowheads="1"/>
          </p:cNvSpPr>
          <p:nvPr>
            <p:ph type="sldNum" sz="quarter" idx="5"/>
          </p:nvPr>
        </p:nvSpPr>
        <p:spPr>
          <a:noFill/>
        </p:spPr>
        <p:txBody>
          <a:bodyPr/>
          <a:lstStyle/>
          <a:p>
            <a:fld id="{6A6EBDEA-717B-4D54-9269-9ABB54327D6D}" type="slidenum">
              <a:rPr lang="zh-TW" altLang="en-US" smtClean="0"/>
              <a:pPr/>
              <a:t>8</a:t>
            </a:fld>
            <a:endParaRPr lang="en-US" altLang="zh-TW" smtClean="0"/>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dt" sz="quarter" idx="1"/>
          </p:nvPr>
        </p:nvSpPr>
        <p:spPr>
          <a:noFill/>
        </p:spPr>
        <p:txBody>
          <a:bodyPr/>
          <a:lstStyle/>
          <a:p>
            <a:fld id="{D588F910-382F-4C61-A7F1-07CCEB492A90}" type="datetime10">
              <a:rPr lang="zh-TW" altLang="en-US" smtClean="0"/>
              <a:pPr/>
              <a:t>15:29</a:t>
            </a:fld>
            <a:endParaRPr lang="en-US" altLang="zh-TW" smtClean="0"/>
          </a:p>
        </p:txBody>
      </p:sp>
      <p:sp>
        <p:nvSpPr>
          <p:cNvPr id="75779" name="Rectangle 7"/>
          <p:cNvSpPr>
            <a:spLocks noGrp="1" noChangeArrowheads="1"/>
          </p:cNvSpPr>
          <p:nvPr>
            <p:ph type="sldNum" sz="quarter" idx="5"/>
          </p:nvPr>
        </p:nvSpPr>
        <p:spPr>
          <a:noFill/>
        </p:spPr>
        <p:txBody>
          <a:bodyPr/>
          <a:lstStyle/>
          <a:p>
            <a:fld id="{B5E9F820-8A4F-43FF-9EAB-F8FC206E5467}" type="slidenum">
              <a:rPr lang="zh-TW" altLang="en-US" smtClean="0"/>
              <a:pPr/>
              <a:t>9</a:t>
            </a:fld>
            <a:endParaRPr lang="en-US" altLang="zh-TW" smtClean="0"/>
          </a:p>
        </p:txBody>
      </p:sp>
      <p:sp>
        <p:nvSpPr>
          <p:cNvPr id="75780" name="Rectangle 2"/>
          <p:cNvSpPr>
            <a:spLocks noGrp="1" noRot="1" noChangeAspect="1" noChangeArrowheads="1" noTextEdit="1"/>
          </p:cNvSpPr>
          <p:nvPr>
            <p:ph type="sldImg"/>
          </p:nvPr>
        </p:nvSpPr>
        <p:spPr>
          <a:ln/>
        </p:spPr>
      </p:sp>
      <p:sp>
        <p:nvSpPr>
          <p:cNvPr id="7578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dt" sz="quarter" idx="1"/>
          </p:nvPr>
        </p:nvSpPr>
        <p:spPr>
          <a:noFill/>
        </p:spPr>
        <p:txBody>
          <a:bodyPr/>
          <a:lstStyle/>
          <a:p>
            <a:fld id="{5884ED32-3CF5-4FD5-B193-82E08BA52094}" type="datetime10">
              <a:rPr lang="zh-TW" altLang="en-US" smtClean="0"/>
              <a:pPr/>
              <a:t>15:29</a:t>
            </a:fld>
            <a:endParaRPr lang="en-US" altLang="zh-TW" smtClean="0"/>
          </a:p>
        </p:txBody>
      </p:sp>
      <p:sp>
        <p:nvSpPr>
          <p:cNvPr id="76803" name="Rectangle 7"/>
          <p:cNvSpPr>
            <a:spLocks noGrp="1" noChangeArrowheads="1"/>
          </p:cNvSpPr>
          <p:nvPr>
            <p:ph type="sldNum" sz="quarter" idx="5"/>
          </p:nvPr>
        </p:nvSpPr>
        <p:spPr>
          <a:noFill/>
        </p:spPr>
        <p:txBody>
          <a:bodyPr/>
          <a:lstStyle/>
          <a:p>
            <a:fld id="{CBD256D7-04B8-4DFB-B1DC-3501DF1025CB}" type="slidenum">
              <a:rPr lang="zh-TW" altLang="en-US" smtClean="0"/>
              <a:pPr/>
              <a:t>10</a:t>
            </a:fld>
            <a:endParaRPr lang="en-US" altLang="zh-TW" smtClean="0"/>
          </a:p>
        </p:txBody>
      </p:sp>
      <p:sp>
        <p:nvSpPr>
          <p:cNvPr id="76804" name="Rectangle 2"/>
          <p:cNvSpPr>
            <a:spLocks noGrp="1" noRot="1" noChangeAspect="1" noChangeArrowheads="1" noTextEdit="1"/>
          </p:cNvSpPr>
          <p:nvPr>
            <p:ph type="sldImg"/>
          </p:nvPr>
        </p:nvSpPr>
        <p:spPr>
          <a:ln/>
        </p:spPr>
      </p:sp>
      <p:sp>
        <p:nvSpPr>
          <p:cNvPr id="7680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dt" sz="quarter" idx="1"/>
          </p:nvPr>
        </p:nvSpPr>
        <p:spPr>
          <a:noFill/>
        </p:spPr>
        <p:txBody>
          <a:bodyPr/>
          <a:lstStyle/>
          <a:p>
            <a:fld id="{3C4A51D5-2FA7-43B1-9627-AEEFA778016C}" type="datetime10">
              <a:rPr lang="zh-TW" altLang="en-US" smtClean="0"/>
              <a:pPr/>
              <a:t>15:29</a:t>
            </a:fld>
            <a:endParaRPr lang="en-US" altLang="zh-TW" smtClean="0"/>
          </a:p>
        </p:txBody>
      </p:sp>
      <p:sp>
        <p:nvSpPr>
          <p:cNvPr id="77827" name="Rectangle 7"/>
          <p:cNvSpPr>
            <a:spLocks noGrp="1" noChangeArrowheads="1"/>
          </p:cNvSpPr>
          <p:nvPr>
            <p:ph type="sldNum" sz="quarter" idx="5"/>
          </p:nvPr>
        </p:nvSpPr>
        <p:spPr>
          <a:noFill/>
        </p:spPr>
        <p:txBody>
          <a:bodyPr/>
          <a:lstStyle/>
          <a:p>
            <a:fld id="{F798843F-D217-492A-8DE0-C778F81DED94}" type="slidenum">
              <a:rPr lang="zh-TW" altLang="en-US" smtClean="0"/>
              <a:pPr/>
              <a:t>11</a:t>
            </a:fld>
            <a:endParaRPr lang="en-US" altLang="zh-TW" smtClean="0"/>
          </a:p>
        </p:txBody>
      </p:sp>
      <p:sp>
        <p:nvSpPr>
          <p:cNvPr id="77828" name="Rectangle 2"/>
          <p:cNvSpPr>
            <a:spLocks noGrp="1" noRot="1" noChangeAspect="1" noChangeArrowheads="1" noTextEdit="1"/>
          </p:cNvSpPr>
          <p:nvPr>
            <p:ph type="sldImg"/>
          </p:nvPr>
        </p:nvSpPr>
        <p:spPr>
          <a:ln/>
        </p:spPr>
      </p:sp>
      <p:sp>
        <p:nvSpPr>
          <p:cNvPr id="7782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dt" sz="quarter" idx="1"/>
          </p:nvPr>
        </p:nvSpPr>
        <p:spPr>
          <a:noFill/>
        </p:spPr>
        <p:txBody>
          <a:bodyPr/>
          <a:lstStyle/>
          <a:p>
            <a:fld id="{F63DF014-D5C4-4D5E-9C06-B52FCB2A3E42}" type="datetime10">
              <a:rPr lang="zh-TW" altLang="en-US" smtClean="0"/>
              <a:pPr/>
              <a:t>15:29</a:t>
            </a:fld>
            <a:endParaRPr lang="en-US" altLang="zh-TW" smtClean="0"/>
          </a:p>
        </p:txBody>
      </p:sp>
      <p:sp>
        <p:nvSpPr>
          <p:cNvPr id="78851" name="Rectangle 7"/>
          <p:cNvSpPr>
            <a:spLocks noGrp="1" noChangeArrowheads="1"/>
          </p:cNvSpPr>
          <p:nvPr>
            <p:ph type="sldNum" sz="quarter" idx="5"/>
          </p:nvPr>
        </p:nvSpPr>
        <p:spPr>
          <a:noFill/>
        </p:spPr>
        <p:txBody>
          <a:bodyPr/>
          <a:lstStyle/>
          <a:p>
            <a:fld id="{08FE7104-3C8D-41A6-AA89-63C35E318494}" type="slidenum">
              <a:rPr lang="zh-TW" altLang="en-US" smtClean="0"/>
              <a:pPr/>
              <a:t>13</a:t>
            </a:fld>
            <a:endParaRPr lang="en-US" altLang="zh-TW" smtClean="0"/>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dt" sz="quarter" idx="1"/>
          </p:nvPr>
        </p:nvSpPr>
        <p:spPr>
          <a:noFill/>
        </p:spPr>
        <p:txBody>
          <a:bodyPr/>
          <a:lstStyle/>
          <a:p>
            <a:fld id="{CCC3B2D8-CBAE-453D-8FFB-531E69042EEE}" type="datetime10">
              <a:rPr lang="zh-TW" altLang="en-US" smtClean="0"/>
              <a:pPr/>
              <a:t>15:29</a:t>
            </a:fld>
            <a:endParaRPr lang="en-US" altLang="zh-TW" smtClean="0"/>
          </a:p>
        </p:txBody>
      </p:sp>
      <p:sp>
        <p:nvSpPr>
          <p:cNvPr id="79875" name="Rectangle 7"/>
          <p:cNvSpPr>
            <a:spLocks noGrp="1" noChangeArrowheads="1"/>
          </p:cNvSpPr>
          <p:nvPr>
            <p:ph type="sldNum" sz="quarter" idx="5"/>
          </p:nvPr>
        </p:nvSpPr>
        <p:spPr>
          <a:noFill/>
        </p:spPr>
        <p:txBody>
          <a:bodyPr/>
          <a:lstStyle/>
          <a:p>
            <a:fld id="{64D6B4F0-CBC3-46D2-A67F-E207093B5C47}" type="slidenum">
              <a:rPr lang="zh-TW" altLang="en-US" smtClean="0"/>
              <a:pPr/>
              <a:t>14</a:t>
            </a:fld>
            <a:endParaRPr lang="en-US" altLang="zh-TW" smtClean="0"/>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9/10/2021</a:t>
            </a:r>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lgn="r"/>
            <a:r>
              <a:rPr lang="en-GB" smtClean="0"/>
              <a:t>CIVIL Dept. BGSIT.</a:t>
            </a:r>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
        <p:nvSpPr>
          <p:cNvPr id="13" name="Date Placeholder 3"/>
          <p:cNvSpPr txBox="1">
            <a:spLocks/>
          </p:cNvSpPr>
          <p:nvPr userDrawn="1"/>
        </p:nvSpPr>
        <p:spPr>
          <a:xfrm>
            <a:off x="381000" y="6452616"/>
            <a:ext cx="3657600" cy="329184"/>
          </a:xfrm>
          <a:prstGeom prst="rect">
            <a:avLst/>
          </a:prstGeom>
        </p:spPr>
        <p:txBody>
          <a:bodyPr vert="horz" lIns="91440" tIns="45720" rIns="91440" bIns="45720" rtlCol="0" anchor="ctr"/>
          <a:lstStyle>
            <a:lvl1pPr algn="l">
              <a:defRPr sz="1200">
                <a:solidFill>
                  <a:schemeClr val="tx1">
                    <a:lumMod val="90000"/>
                    <a:lumOff val="1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lumMod val="90000"/>
                    <a:lumOff val="10000"/>
                  </a:schemeClr>
                </a:solidFill>
                <a:effectLst/>
                <a:uLnTx/>
                <a:uFillTx/>
                <a:latin typeface="+mn-lt"/>
                <a:ea typeface="+mn-ea"/>
                <a:cs typeface="+mn-cs"/>
              </a:rPr>
              <a:t>Hydraulics &amp; Hydraulic Machines</a:t>
            </a:r>
            <a:endParaRPr kumimoji="0" lang="en-US" sz="1200" b="0" i="0" u="none" strike="noStrike" kern="1200" cap="none" spc="0" normalizeH="0" baseline="0" noProof="0" dirty="0">
              <a:ln>
                <a:noFill/>
              </a:ln>
              <a:solidFill>
                <a:schemeClr val="tx1">
                  <a:lumMod val="90000"/>
                  <a:lumOff val="10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9/10/2021</a:t>
            </a:r>
            <a:endParaRPr lang="en-US" dirty="0"/>
          </a:p>
        </p:txBody>
      </p:sp>
      <p:sp>
        <p:nvSpPr>
          <p:cNvPr id="5" name="Footer Placeholder 4"/>
          <p:cNvSpPr>
            <a:spLocks noGrp="1"/>
          </p:cNvSpPr>
          <p:nvPr>
            <p:ph type="ftr" sz="quarter" idx="11"/>
          </p:nvPr>
        </p:nvSpPr>
        <p:spPr/>
        <p:txBody>
          <a:bodyPr/>
          <a:lstStyle>
            <a:extLst/>
          </a:lstStyle>
          <a:p>
            <a:pPr algn="r"/>
            <a:r>
              <a:rPr lang="en-GB" smtClean="0"/>
              <a:t>CIVIL Dept. BGSIT.</a:t>
            </a:r>
            <a:endParaRPr lang="en-GB"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9/10/2021</a:t>
            </a:r>
            <a:endParaRPr lang="en-US" dirty="0"/>
          </a:p>
        </p:txBody>
      </p:sp>
      <p:sp>
        <p:nvSpPr>
          <p:cNvPr id="5" name="Footer Placeholder 4"/>
          <p:cNvSpPr>
            <a:spLocks noGrp="1"/>
          </p:cNvSpPr>
          <p:nvPr>
            <p:ph type="ftr" sz="quarter" idx="11"/>
          </p:nvPr>
        </p:nvSpPr>
        <p:spPr/>
        <p:txBody>
          <a:bodyPr/>
          <a:lstStyle>
            <a:extLst/>
          </a:lstStyle>
          <a:p>
            <a:pPr algn="r"/>
            <a:r>
              <a:rPr lang="en-GB" smtClean="0"/>
              <a:t>CIVIL Dept. BGSIT.</a:t>
            </a:r>
            <a:endParaRPr lang="en-GB"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4038600" cy="2338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86188"/>
            <a:ext cx="4038600" cy="2339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9/10/2021</a:t>
            </a:r>
            <a:endParaRPr lang="en-US"/>
          </a:p>
        </p:txBody>
      </p:sp>
      <p:sp>
        <p:nvSpPr>
          <p:cNvPr id="5" name="Footer Placeholder 4"/>
          <p:cNvSpPr>
            <a:spLocks noGrp="1"/>
          </p:cNvSpPr>
          <p:nvPr>
            <p:ph type="ftr" sz="quarter" idx="11"/>
          </p:nvPr>
        </p:nvSpPr>
        <p:spPr/>
        <p:txBody>
          <a:bodyPr/>
          <a:lstStyle>
            <a:extLst/>
          </a:lstStyle>
          <a:p>
            <a:pPr algn="r"/>
            <a:r>
              <a:rPr lang="en-GB" smtClean="0"/>
              <a:t>CIVIL Dept. BGSIT.</a:t>
            </a:r>
            <a:endParaRPr lang="en-GB"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8" name="Date Placeholder 3"/>
          <p:cNvSpPr txBox="1">
            <a:spLocks/>
          </p:cNvSpPr>
          <p:nvPr userDrawn="1"/>
        </p:nvSpPr>
        <p:spPr>
          <a:xfrm>
            <a:off x="381000" y="6324600"/>
            <a:ext cx="3657600" cy="329184"/>
          </a:xfrm>
          <a:prstGeom prst="rect">
            <a:avLst/>
          </a:prstGeom>
        </p:spPr>
        <p:txBody>
          <a:bodyPr vert="horz" lIns="91440" tIns="45720" rIns="91440" bIns="45720" rtlCol="0" anchor="ctr"/>
          <a:lstStyle>
            <a:lvl1pPr algn="l">
              <a:defRPr sz="1200">
                <a:solidFill>
                  <a:schemeClr val="tx1">
                    <a:lumMod val="90000"/>
                    <a:lumOff val="1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lumMod val="90000"/>
                    <a:lumOff val="10000"/>
                  </a:schemeClr>
                </a:solidFill>
                <a:effectLst/>
                <a:uLnTx/>
                <a:uFillTx/>
                <a:latin typeface="+mn-lt"/>
                <a:ea typeface="+mn-ea"/>
                <a:cs typeface="+mn-cs"/>
              </a:rPr>
              <a:t>Hydraulics &amp; Hydraulic Machines</a:t>
            </a:r>
            <a:endParaRPr kumimoji="0" lang="en-US" sz="1200" b="0" i="0" u="none" strike="noStrike" kern="1200" cap="none" spc="0" normalizeH="0" baseline="0" noProof="0" dirty="0">
              <a:ln>
                <a:noFill/>
              </a:ln>
              <a:solidFill>
                <a:schemeClr val="tx1">
                  <a:lumMod val="90000"/>
                  <a:lumOff val="10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9/10/2021</a:t>
            </a:r>
            <a:endParaRPr lang="en-US" dirty="0"/>
          </a:p>
        </p:txBody>
      </p:sp>
      <p:sp>
        <p:nvSpPr>
          <p:cNvPr id="5" name="Footer Placeholder 4"/>
          <p:cNvSpPr>
            <a:spLocks noGrp="1"/>
          </p:cNvSpPr>
          <p:nvPr>
            <p:ph type="ftr" sz="quarter" idx="11"/>
          </p:nvPr>
        </p:nvSpPr>
        <p:spPr/>
        <p:txBody>
          <a:bodyPr/>
          <a:lstStyle>
            <a:extLst/>
          </a:lstStyle>
          <a:p>
            <a:pPr algn="r"/>
            <a:r>
              <a:rPr lang="en-GB" smtClean="0"/>
              <a:t>CIVIL Dept. BGSIT.</a:t>
            </a:r>
            <a:endParaRPr lang="en-GB"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9/10/2021</a:t>
            </a:r>
            <a:endParaRPr lang="en-US" dirty="0"/>
          </a:p>
        </p:txBody>
      </p:sp>
      <p:sp>
        <p:nvSpPr>
          <p:cNvPr id="6" name="Footer Placeholder 5"/>
          <p:cNvSpPr>
            <a:spLocks noGrp="1"/>
          </p:cNvSpPr>
          <p:nvPr>
            <p:ph type="ftr" sz="quarter" idx="11"/>
          </p:nvPr>
        </p:nvSpPr>
        <p:spPr/>
        <p:txBody>
          <a:bodyPr/>
          <a:lstStyle>
            <a:extLst/>
          </a:lstStyle>
          <a:p>
            <a:pPr algn="r"/>
            <a:r>
              <a:rPr lang="en-GB" smtClean="0"/>
              <a:t>CIVIL Dept. BGSIT.</a:t>
            </a:r>
            <a:endParaRPr lang="en-GB"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9/10/2021</a:t>
            </a:r>
            <a:endParaRPr lang="en-US" dirty="0"/>
          </a:p>
        </p:txBody>
      </p:sp>
      <p:sp>
        <p:nvSpPr>
          <p:cNvPr id="8" name="Footer Placeholder 7"/>
          <p:cNvSpPr>
            <a:spLocks noGrp="1"/>
          </p:cNvSpPr>
          <p:nvPr>
            <p:ph type="ftr" sz="quarter" idx="11"/>
          </p:nvPr>
        </p:nvSpPr>
        <p:spPr/>
        <p:txBody>
          <a:bodyPr/>
          <a:lstStyle>
            <a:extLst/>
          </a:lstStyle>
          <a:p>
            <a:pPr algn="r"/>
            <a:r>
              <a:rPr lang="en-GB" smtClean="0"/>
              <a:t>CIVIL Dept. BGSIT.</a:t>
            </a:r>
            <a:endParaRPr lang="en-GB" dirty="0"/>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9/10/2021</a:t>
            </a:r>
            <a:endParaRPr lang="en-US" dirty="0"/>
          </a:p>
        </p:txBody>
      </p:sp>
      <p:sp>
        <p:nvSpPr>
          <p:cNvPr id="4" name="Footer Placeholder 3"/>
          <p:cNvSpPr>
            <a:spLocks noGrp="1"/>
          </p:cNvSpPr>
          <p:nvPr>
            <p:ph type="ftr" sz="quarter" idx="11"/>
          </p:nvPr>
        </p:nvSpPr>
        <p:spPr/>
        <p:txBody>
          <a:bodyPr/>
          <a:lstStyle>
            <a:extLst/>
          </a:lstStyle>
          <a:p>
            <a:pPr algn="r"/>
            <a:r>
              <a:rPr lang="en-GB" smtClean="0"/>
              <a:t>CIVIL Dept. BGSIT.</a:t>
            </a:r>
            <a:endParaRPr lang="en-GB" dirty="0"/>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9/10/2021</a:t>
            </a:r>
            <a:endParaRPr lang="en-US" dirty="0"/>
          </a:p>
        </p:txBody>
      </p:sp>
      <p:sp>
        <p:nvSpPr>
          <p:cNvPr id="3" name="Footer Placeholder 2"/>
          <p:cNvSpPr>
            <a:spLocks noGrp="1"/>
          </p:cNvSpPr>
          <p:nvPr>
            <p:ph type="ftr" sz="quarter" idx="11"/>
          </p:nvPr>
        </p:nvSpPr>
        <p:spPr/>
        <p:txBody>
          <a:bodyPr/>
          <a:lstStyle>
            <a:extLst/>
          </a:lstStyle>
          <a:p>
            <a:pPr algn="r"/>
            <a:r>
              <a:rPr lang="en-GB" smtClean="0"/>
              <a:t>CIVIL Dept. BGSIT.</a:t>
            </a:r>
            <a:endParaRPr lang="en-GB" dirty="0"/>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9/10/2021</a:t>
            </a:r>
            <a:endParaRPr lang="en-US" dirty="0"/>
          </a:p>
        </p:txBody>
      </p:sp>
      <p:sp>
        <p:nvSpPr>
          <p:cNvPr id="6" name="Footer Placeholder 5"/>
          <p:cNvSpPr>
            <a:spLocks noGrp="1"/>
          </p:cNvSpPr>
          <p:nvPr>
            <p:ph type="ftr" sz="quarter" idx="11"/>
          </p:nvPr>
        </p:nvSpPr>
        <p:spPr/>
        <p:txBody>
          <a:bodyPr/>
          <a:lstStyle>
            <a:extLst/>
          </a:lstStyle>
          <a:p>
            <a:pPr algn="r"/>
            <a:r>
              <a:rPr lang="en-GB" smtClean="0"/>
              <a:t>CIVIL Dept. BGSIT.</a:t>
            </a:r>
            <a:endParaRPr lang="en-GB"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9/10/2021</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lgn="r"/>
            <a:r>
              <a:rPr lang="en-GB" smtClean="0"/>
              <a:t>CIVIL Dept. BGSIT.</a:t>
            </a:r>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9/10/2021</a:t>
            </a: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a:r>
              <a:rPr lang="en-GB" smtClean="0"/>
              <a:t>CIVIL Dept. BGSIT.</a:t>
            </a:r>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6705600" cy="1219200"/>
          </a:xfrm>
        </p:spPr>
        <p:txBody>
          <a:bodyPr>
            <a:normAutofit fontScale="90000"/>
          </a:bodyPr>
          <a:lstStyle/>
          <a:p>
            <a:pPr algn="ctr"/>
            <a:r>
              <a:rPr lang="en-US" sz="4000"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HYDRAULICS &amp; HYDRAULIC MACHINES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09600" y="3276600"/>
            <a:ext cx="6705600" cy="533400"/>
          </a:xfrm>
        </p:spPr>
        <p:txBody>
          <a:bodyPr/>
          <a:lstStyle/>
          <a:p>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860044467"/>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81000" y="1600200"/>
            <a:ext cx="8382000" cy="4038600"/>
          </a:xfrm>
        </p:spPr>
        <p:txBody>
          <a:bodyPr/>
          <a:lstStyle/>
          <a:p>
            <a:pPr eaLnBrk="1" hangingPunct="1"/>
            <a:r>
              <a:rPr lang="en-US" altLang="zh-TW" dirty="0" smtClean="0">
                <a:latin typeface="Times New Roman" pitchFamily="18" charset="0"/>
                <a:cs typeface="Times New Roman" pitchFamily="18" charset="0"/>
              </a:rPr>
              <a:t>Primary purposes of dimensional analysis</a:t>
            </a:r>
          </a:p>
          <a:p>
            <a:pPr eaLnBrk="1" hangingPunct="1"/>
            <a:endParaRPr lang="en-US" altLang="zh-TW" dirty="0" smtClean="0">
              <a:latin typeface="Times New Roman" pitchFamily="18" charset="0"/>
              <a:cs typeface="Times New Roman" pitchFamily="18" charset="0"/>
            </a:endParaRPr>
          </a:p>
          <a:p>
            <a:pPr lvl="1" eaLnBrk="1" hangingPunct="1"/>
            <a:r>
              <a:rPr lang="en-US" altLang="zh-TW" sz="2400" dirty="0" smtClean="0">
                <a:latin typeface="Times New Roman" pitchFamily="18" charset="0"/>
                <a:cs typeface="Times New Roman" pitchFamily="18" charset="0"/>
              </a:rPr>
              <a:t>To generate non-dimensional parameters that help in the design of experiments (physical and/or numerical) and in reporting of results.</a:t>
            </a:r>
          </a:p>
          <a:p>
            <a:pPr lvl="1" eaLnBrk="1" hangingPunct="1"/>
            <a:r>
              <a:rPr lang="en-US" altLang="zh-TW" sz="2400" dirty="0" smtClean="0">
                <a:latin typeface="Times New Roman" pitchFamily="18" charset="0"/>
                <a:cs typeface="Times New Roman" pitchFamily="18" charset="0"/>
              </a:rPr>
              <a:t>To obtain scaling laws so that prototype performance can be predicted from model performance.</a:t>
            </a:r>
          </a:p>
          <a:p>
            <a:pPr lvl="1" eaLnBrk="1" hangingPunct="1"/>
            <a:r>
              <a:rPr lang="en-US" altLang="zh-TW" sz="2400" dirty="0" smtClean="0">
                <a:latin typeface="Times New Roman" pitchFamily="18" charset="0"/>
                <a:cs typeface="Times New Roman" pitchFamily="18" charset="0"/>
              </a:rPr>
              <a:t>To predict trends in the relationship between parameters.</a:t>
            </a:r>
          </a:p>
          <a:p>
            <a:pPr eaLnBrk="1" hangingPunct="1"/>
            <a:endParaRPr lang="zh-TW" altLang="en-US" dirty="0" smtClean="0">
              <a:latin typeface="Times New Roman" pitchFamily="18" charset="0"/>
              <a:cs typeface="Times New Roman" pitchFamily="18" charset="0"/>
            </a:endParaRPr>
          </a:p>
        </p:txBody>
      </p:sp>
      <p:sp>
        <p:nvSpPr>
          <p:cNvPr id="24578" name="Rectangle 2"/>
          <p:cNvSpPr>
            <a:spLocks noGrp="1" noChangeArrowheads="1"/>
          </p:cNvSpPr>
          <p:nvPr>
            <p:ph type="title"/>
          </p:nvPr>
        </p:nvSpPr>
        <p:spPr/>
        <p:txBody>
          <a:bodyPr>
            <a:noAutofit/>
          </a:bodyPr>
          <a:lstStyle/>
          <a:p>
            <a:pPr algn="just" eaLnBrk="1" hangingPunct="1"/>
            <a:r>
              <a:rPr lang="en-US" altLang="zh-TW" sz="2800" b="1" dirty="0" smtClean="0">
                <a:latin typeface="Times New Roman" pitchFamily="18" charset="0"/>
                <a:cs typeface="Times New Roman" pitchFamily="18" charset="0"/>
              </a:rPr>
              <a:t>DIMENSIONAL  ANALYSIS AND SIMILARITY</a:t>
            </a:r>
            <a:endParaRPr lang="zh-TW" alt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10</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rtlCol="0">
            <a:normAutofit/>
          </a:bodyPr>
          <a:lstStyle/>
          <a:p>
            <a:pPr eaLnBrk="1" fontAlgn="auto" hangingPunct="1">
              <a:spcAft>
                <a:spcPts val="0"/>
              </a:spcAft>
              <a:defRPr/>
            </a:pPr>
            <a:r>
              <a:rPr lang="en-US" altLang="en-US" dirty="0" smtClean="0">
                <a:latin typeface="Times New Roman" pitchFamily="18" charset="0"/>
                <a:cs typeface="Times New Roman" pitchFamily="18" charset="0"/>
              </a:rPr>
              <a:t>Principle of </a:t>
            </a:r>
            <a:r>
              <a:rPr lang="en-US" altLang="en-US" b="1" dirty="0" smtClean="0">
                <a:latin typeface="Times New Roman" pitchFamily="18" charset="0"/>
                <a:cs typeface="Times New Roman" pitchFamily="18" charset="0"/>
              </a:rPr>
              <a:t>similarity</a:t>
            </a:r>
            <a:endParaRPr lang="zh-TW" altLang="en-US" sz="3200" dirty="0" smtClean="0">
              <a:latin typeface="Times New Roman" pitchFamily="18" charset="0"/>
              <a:cs typeface="Times New Roman" pitchFamily="18" charset="0"/>
            </a:endParaRPr>
          </a:p>
        </p:txBody>
      </p:sp>
      <p:sp>
        <p:nvSpPr>
          <p:cNvPr id="25603" name="Rectangle 3"/>
          <p:cNvSpPr>
            <a:spLocks noGrp="1" noChangeArrowheads="1"/>
          </p:cNvSpPr>
          <p:nvPr>
            <p:ph type="body" sz="half" idx="1"/>
          </p:nvPr>
        </p:nvSpPr>
        <p:spPr>
          <a:xfrm>
            <a:off x="457200" y="1295400"/>
            <a:ext cx="8382000" cy="4876800"/>
          </a:xfrm>
        </p:spPr>
        <p:txBody>
          <a:bodyPr/>
          <a:lstStyle/>
          <a:p>
            <a:pPr eaLnBrk="1" hangingPunct="1">
              <a:lnSpc>
                <a:spcPct val="80000"/>
              </a:lnSpc>
            </a:pPr>
            <a:r>
              <a:rPr lang="en-US" altLang="zh-TW" sz="2800" dirty="0" smtClean="0">
                <a:latin typeface="Times New Roman" pitchFamily="18" charset="0"/>
                <a:cs typeface="Times New Roman" pitchFamily="18" charset="0"/>
              </a:rPr>
              <a:t>Three necessary conditions for complete similarity between a model and a prototype.</a:t>
            </a:r>
          </a:p>
          <a:p>
            <a:pPr eaLnBrk="1" hangingPunct="1">
              <a:lnSpc>
                <a:spcPct val="80000"/>
              </a:lnSpc>
            </a:pPr>
            <a:endParaRPr lang="en-US" altLang="zh-TW" sz="2800" dirty="0" smtClean="0">
              <a:latin typeface="Times New Roman" pitchFamily="18" charset="0"/>
              <a:cs typeface="Times New Roman" pitchFamily="18" charset="0"/>
            </a:endParaRPr>
          </a:p>
          <a:p>
            <a:pPr lvl="1" eaLnBrk="1" hangingPunct="1">
              <a:lnSpc>
                <a:spcPct val="80000"/>
              </a:lnSpc>
            </a:pPr>
            <a:r>
              <a:rPr lang="en-US" altLang="zh-TW" sz="2400" b="1" dirty="0" smtClean="0">
                <a:latin typeface="Times New Roman" pitchFamily="18" charset="0"/>
                <a:cs typeface="Times New Roman" pitchFamily="18" charset="0"/>
              </a:rPr>
              <a:t>Geometric Similarity </a:t>
            </a:r>
            <a:r>
              <a:rPr lang="en-US" altLang="zh-TW" sz="2400" dirty="0" smtClean="0">
                <a:latin typeface="Times New Roman" pitchFamily="18" charset="0"/>
                <a:cs typeface="Times New Roman" pitchFamily="18" charset="0"/>
              </a:rPr>
              <a:t>– the model must be the same shape as the prototype. Each dimension must be scaled by the same factor.</a:t>
            </a:r>
          </a:p>
          <a:p>
            <a:pPr lvl="1" eaLnBrk="1" hangingPunct="1">
              <a:lnSpc>
                <a:spcPct val="80000"/>
              </a:lnSpc>
            </a:pPr>
            <a:r>
              <a:rPr lang="en-US" altLang="zh-TW" sz="2400" b="1" dirty="0" smtClean="0">
                <a:latin typeface="Times New Roman" pitchFamily="18" charset="0"/>
                <a:cs typeface="Times New Roman" pitchFamily="18" charset="0"/>
              </a:rPr>
              <a:t>Kinematic Similarity </a:t>
            </a:r>
            <a:r>
              <a:rPr lang="en-US" altLang="zh-TW" sz="2400" dirty="0" smtClean="0">
                <a:latin typeface="Times New Roman" pitchFamily="18" charset="0"/>
                <a:cs typeface="Times New Roman" pitchFamily="18" charset="0"/>
              </a:rPr>
              <a:t>– velocity as any point in the model must be proportional by a constant scale factor.</a:t>
            </a:r>
          </a:p>
          <a:p>
            <a:pPr lvl="1" eaLnBrk="1" hangingPunct="1">
              <a:lnSpc>
                <a:spcPct val="80000"/>
              </a:lnSpc>
            </a:pPr>
            <a:r>
              <a:rPr lang="en-US" altLang="zh-TW" sz="2400" b="1" dirty="0" smtClean="0">
                <a:latin typeface="Times New Roman" pitchFamily="18" charset="0"/>
                <a:cs typeface="Times New Roman" pitchFamily="18" charset="0"/>
              </a:rPr>
              <a:t>Dynamic Similarity </a:t>
            </a:r>
            <a:r>
              <a:rPr lang="en-US" altLang="zh-TW" sz="2400" dirty="0" smtClean="0">
                <a:latin typeface="Times New Roman" pitchFamily="18" charset="0"/>
                <a:cs typeface="Times New Roman" pitchFamily="18" charset="0"/>
              </a:rPr>
              <a:t>– </a:t>
            </a:r>
            <a:r>
              <a:rPr lang="en-US" altLang="zh-TW" sz="2400" i="1" dirty="0" smtClean="0">
                <a:latin typeface="Times New Roman" pitchFamily="18" charset="0"/>
                <a:cs typeface="Times New Roman" pitchFamily="18" charset="0"/>
              </a:rPr>
              <a:t>all forces </a:t>
            </a:r>
            <a:r>
              <a:rPr lang="en-US" altLang="zh-TW" sz="2400" dirty="0" smtClean="0">
                <a:latin typeface="Times New Roman" pitchFamily="18" charset="0"/>
                <a:cs typeface="Times New Roman" pitchFamily="18" charset="0"/>
              </a:rPr>
              <a:t>in the model flow scale by a constant factor to corresponding forces in the prototype flow.</a:t>
            </a:r>
          </a:p>
          <a:p>
            <a:pPr lvl="1" eaLnBrk="1" hangingPunct="1">
              <a:lnSpc>
                <a:spcPct val="80000"/>
              </a:lnSpc>
            </a:pPr>
            <a:r>
              <a:rPr lang="en-US" altLang="zh-TW" sz="2400" b="1" dirty="0" smtClean="0">
                <a:latin typeface="Times New Roman" pitchFamily="18" charset="0"/>
                <a:cs typeface="Times New Roman" pitchFamily="18" charset="0"/>
              </a:rPr>
              <a:t>Complete Similarity </a:t>
            </a:r>
            <a:r>
              <a:rPr lang="en-US" altLang="zh-TW" sz="2400" dirty="0" smtClean="0">
                <a:latin typeface="Times New Roman" pitchFamily="18" charset="0"/>
                <a:cs typeface="Times New Roman" pitchFamily="18" charset="0"/>
              </a:rPr>
              <a:t>is achieved only if all 3 conditions are met. This is not always possible, e.g., ship models.</a:t>
            </a:r>
            <a:endParaRPr lang="zh-TW" alt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latin typeface="Times New Roman" pitchFamily="18" charset="0"/>
                <a:cs typeface="Times New Roman" pitchFamily="18" charset="0"/>
              </a:rPr>
              <a:t>Principle of </a:t>
            </a:r>
            <a:r>
              <a:rPr lang="en-US" altLang="en-US" b="1" dirty="0" smtClean="0">
                <a:latin typeface="Times New Roman" pitchFamily="18" charset="0"/>
                <a:cs typeface="Times New Roman" pitchFamily="18" charset="0"/>
              </a:rPr>
              <a:t>similarity</a:t>
            </a:r>
            <a:endParaRPr lang="en-US" dirty="0"/>
          </a:p>
        </p:txBody>
      </p:sp>
      <p:pic>
        <p:nvPicPr>
          <p:cNvPr id="5" name="Picture 4"/>
          <p:cNvPicPr>
            <a:picLocks noChangeAspect="1" noChangeArrowheads="1"/>
          </p:cNvPicPr>
          <p:nvPr/>
        </p:nvPicPr>
        <p:blipFill>
          <a:blip r:embed="rId2"/>
          <a:srcRect/>
          <a:stretch>
            <a:fillRect/>
          </a:stretch>
        </p:blipFill>
        <p:spPr>
          <a:xfrm>
            <a:off x="2133600" y="1219200"/>
            <a:ext cx="4953000" cy="4895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zh-TW" sz="2800" b="1" dirty="0" smtClean="0">
                <a:latin typeface="Times New Roman" pitchFamily="18" charset="0"/>
                <a:cs typeface="Times New Roman" pitchFamily="18" charset="0"/>
              </a:rPr>
              <a:t>DIMENSIONAL ANALYSIS AND SIMILARITY</a:t>
            </a:r>
            <a:endParaRPr lang="zh-TW" altLang="en-US" sz="2800" dirty="0" smtClean="0">
              <a:latin typeface="Times New Roman" pitchFamily="18" charset="0"/>
              <a:cs typeface="Times New Roman" pitchFamily="18" charset="0"/>
            </a:endParaRPr>
          </a:p>
        </p:txBody>
      </p:sp>
      <p:sp>
        <p:nvSpPr>
          <p:cNvPr id="26627" name="Rectangle 3"/>
          <p:cNvSpPr>
            <a:spLocks noGrp="1" noChangeArrowheads="1"/>
          </p:cNvSpPr>
          <p:nvPr>
            <p:ph type="body" sz="half" idx="1"/>
          </p:nvPr>
        </p:nvSpPr>
        <p:spPr>
          <a:xfrm>
            <a:off x="228600" y="1219200"/>
            <a:ext cx="8610600" cy="4876800"/>
          </a:xfrm>
        </p:spPr>
        <p:txBody>
          <a:bodyPr/>
          <a:lstStyle/>
          <a:p>
            <a:pPr eaLnBrk="1" hangingPunct="1"/>
            <a:r>
              <a:rPr lang="en-US" altLang="zh-TW" sz="2400" dirty="0" smtClean="0">
                <a:latin typeface="Times New Roman" pitchFamily="18" charset="0"/>
                <a:cs typeface="Times New Roman" pitchFamily="18" charset="0"/>
              </a:rPr>
              <a:t>Complete similarity is ensured if the model and prototype must be geometrically similar and all independent </a:t>
            </a:r>
            <a:r>
              <a:rPr lang="en-US" altLang="zh-TW" sz="2400" b="1"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sym typeface="Symbol" pitchFamily="16" charset="2"/>
              </a:rPr>
              <a:t> </a:t>
            </a:r>
            <a:r>
              <a:rPr lang="en-US" altLang="zh-TW" sz="2400" dirty="0" smtClean="0">
                <a:latin typeface="Times New Roman" pitchFamily="18" charset="0"/>
                <a:cs typeface="Times New Roman" pitchFamily="18" charset="0"/>
              </a:rPr>
              <a:t>groups are the same between model and prototype.</a:t>
            </a:r>
          </a:p>
          <a:p>
            <a:pPr eaLnBrk="1" hangingPunct="1"/>
            <a:r>
              <a:rPr lang="en-US" altLang="zh-TW" sz="2400" dirty="0" smtClean="0">
                <a:latin typeface="Times New Roman" pitchFamily="18" charset="0"/>
                <a:cs typeface="Times New Roman" pitchFamily="18" charset="0"/>
              </a:rPr>
              <a:t>What is </a:t>
            </a:r>
            <a:r>
              <a:rPr lang="en-US" altLang="zh-TW" sz="2400" b="1"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 ?</a:t>
            </a:r>
          </a:p>
          <a:p>
            <a:pPr eaLnBrk="1" hangingPunct="1"/>
            <a:r>
              <a:rPr lang="en-US" altLang="zh-TW" sz="2400" dirty="0" smtClean="0">
                <a:latin typeface="Times New Roman" pitchFamily="18" charset="0"/>
                <a:cs typeface="Times New Roman" pitchFamily="18" charset="0"/>
              </a:rPr>
              <a:t>We let uppercase Greek letter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 denote a </a:t>
            </a:r>
            <a:r>
              <a:rPr lang="en-US" altLang="zh-TW" sz="2400" dirty="0" err="1" smtClean="0">
                <a:latin typeface="Times New Roman" pitchFamily="18" charset="0"/>
                <a:cs typeface="Times New Roman" pitchFamily="18" charset="0"/>
              </a:rPr>
              <a:t>nondimensional</a:t>
            </a:r>
            <a:r>
              <a:rPr lang="en-US" altLang="zh-TW" sz="2400" dirty="0" smtClean="0">
                <a:latin typeface="Times New Roman" pitchFamily="18" charset="0"/>
                <a:cs typeface="Times New Roman" pitchFamily="18" charset="0"/>
              </a:rPr>
              <a:t> parameter, e.g., Reynolds number </a:t>
            </a:r>
            <a:r>
              <a:rPr lang="en-US" altLang="zh-TW" sz="2400" i="1" dirty="0" smtClean="0">
                <a:latin typeface="Times New Roman" pitchFamily="18" charset="0"/>
                <a:cs typeface="Times New Roman" pitchFamily="18" charset="0"/>
              </a:rPr>
              <a:t>Re</a:t>
            </a:r>
            <a:r>
              <a:rPr lang="en-US" altLang="zh-TW" sz="2400" dirty="0" smtClean="0">
                <a:latin typeface="Times New Roman" pitchFamily="18" charset="0"/>
                <a:cs typeface="Times New Roman" pitchFamily="18" charset="0"/>
              </a:rPr>
              <a:t>, Froude number </a:t>
            </a:r>
            <a:r>
              <a:rPr lang="en-US" altLang="zh-TW" sz="2400" i="1" dirty="0" smtClean="0">
                <a:latin typeface="Times New Roman" pitchFamily="18" charset="0"/>
                <a:cs typeface="Times New Roman" pitchFamily="18" charset="0"/>
              </a:rPr>
              <a:t>Fr </a:t>
            </a:r>
            <a:r>
              <a:rPr lang="en-US" altLang="zh-TW" sz="2400" dirty="0" smtClean="0">
                <a:latin typeface="Times New Roman" pitchFamily="18" charset="0"/>
                <a:cs typeface="Times New Roman" pitchFamily="18" charset="0"/>
              </a:rPr>
              <a:t>, Drag coefficient, </a:t>
            </a:r>
            <a:r>
              <a:rPr lang="en-US" altLang="zh-TW" sz="2400" i="1" dirty="0" smtClean="0">
                <a:latin typeface="Times New Roman" pitchFamily="18" charset="0"/>
                <a:cs typeface="Times New Roman" pitchFamily="18" charset="0"/>
              </a:rPr>
              <a:t>C</a:t>
            </a:r>
            <a:r>
              <a:rPr lang="en-US" altLang="zh-TW" sz="2400" i="1"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 etc.</a:t>
            </a:r>
          </a:p>
          <a:p>
            <a:pPr eaLnBrk="1" hangingPunct="1"/>
            <a:r>
              <a:rPr lang="en-US" altLang="zh-TW" sz="2400" dirty="0" smtClean="0">
                <a:latin typeface="Times New Roman" pitchFamily="18" charset="0"/>
                <a:cs typeface="Times New Roman" pitchFamily="18" charset="0"/>
              </a:rPr>
              <a:t>In a general dimensional analysis problem, there is one </a:t>
            </a:r>
            <a:r>
              <a:rPr lang="en-US" altLang="zh-TW" sz="2400" b="1"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 that we call the </a:t>
            </a:r>
            <a:r>
              <a:rPr lang="en-US" altLang="zh-TW" sz="2400" b="1" dirty="0" smtClean="0">
                <a:latin typeface="Times New Roman" pitchFamily="18" charset="0"/>
                <a:cs typeface="Times New Roman" pitchFamily="18" charset="0"/>
              </a:rPr>
              <a:t>dependent </a:t>
            </a:r>
            <a:r>
              <a:rPr lang="en-US" altLang="zh-TW" sz="2400" b="1"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 giving it the notation </a:t>
            </a:r>
            <a:r>
              <a:rPr lang="en-US" altLang="zh-TW" sz="2400" b="1" dirty="0" smtClean="0">
                <a:latin typeface="Times New Roman" pitchFamily="18" charset="0"/>
                <a:cs typeface="Times New Roman" pitchFamily="18" charset="0"/>
                <a:sym typeface="Symbol" pitchFamily="16" charset="2"/>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The parameter </a:t>
            </a:r>
            <a:r>
              <a:rPr lang="en-US" altLang="zh-TW" sz="2400" b="1" dirty="0" smtClean="0">
                <a:latin typeface="Times New Roman" pitchFamily="18" charset="0"/>
                <a:cs typeface="Times New Roman" pitchFamily="18" charset="0"/>
                <a:sym typeface="Symbol" pitchFamily="16" charset="2"/>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is in general a function of several other </a:t>
            </a:r>
            <a:r>
              <a:rPr lang="en-US" altLang="zh-TW" sz="2400" b="1"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’s, which we call </a:t>
            </a:r>
            <a:r>
              <a:rPr lang="en-US" altLang="zh-TW" sz="2400" b="1" dirty="0" smtClean="0">
                <a:latin typeface="Times New Roman" pitchFamily="18" charset="0"/>
                <a:cs typeface="Times New Roman" pitchFamily="18" charset="0"/>
              </a:rPr>
              <a:t>independent </a:t>
            </a:r>
            <a:r>
              <a:rPr lang="en-US" altLang="zh-TW" sz="2400" b="1"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’s. The functional relationship is</a:t>
            </a:r>
          </a:p>
          <a:p>
            <a:pPr eaLnBrk="1" hangingPunct="1"/>
            <a:endParaRPr lang="en-US" altLang="zh-TW" sz="2000" dirty="0" smtClean="0"/>
          </a:p>
          <a:p>
            <a:pPr eaLnBrk="1" hangingPunct="1"/>
            <a:endParaRPr lang="en-US" altLang="zh-TW" sz="2000" dirty="0" smtClean="0"/>
          </a:p>
        </p:txBody>
      </p:sp>
      <p:pic>
        <p:nvPicPr>
          <p:cNvPr id="26628" name="Picture 4"/>
          <p:cNvPicPr>
            <a:picLocks noGrp="1" noChangeAspect="1" noChangeArrowheads="1"/>
          </p:cNvPicPr>
          <p:nvPr>
            <p:ph sz="half" idx="2"/>
          </p:nvPr>
        </p:nvPicPr>
        <p:blipFill>
          <a:blip r:embed="rId3"/>
          <a:srcRect/>
          <a:stretch>
            <a:fillRect/>
          </a:stretch>
        </p:blipFill>
        <p:spPr>
          <a:xfrm>
            <a:off x="2514600" y="5638800"/>
            <a:ext cx="4038600" cy="566738"/>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zh-TW" sz="2800" b="1" dirty="0" smtClean="0">
                <a:latin typeface="Times New Roman" pitchFamily="18" charset="0"/>
                <a:cs typeface="Times New Roman" pitchFamily="18" charset="0"/>
              </a:rPr>
              <a:t>DIMENSIONAL  ANALYSIS AND SIMILARITY</a:t>
            </a:r>
            <a:endParaRPr lang="zh-TW" altLang="en-US" sz="2800" dirty="0" smtClean="0">
              <a:latin typeface="Times New Roman" pitchFamily="18" charset="0"/>
              <a:cs typeface="Times New Roman" pitchFamily="18" charset="0"/>
            </a:endParaRPr>
          </a:p>
        </p:txBody>
      </p:sp>
      <p:sp>
        <p:nvSpPr>
          <p:cNvPr id="27651" name="Rectangle 3"/>
          <p:cNvSpPr>
            <a:spLocks noGrp="1" noChangeArrowheads="1"/>
          </p:cNvSpPr>
          <p:nvPr>
            <p:ph type="body" sz="half" idx="1"/>
          </p:nvPr>
        </p:nvSpPr>
        <p:spPr>
          <a:xfrm>
            <a:off x="228600" y="1219200"/>
            <a:ext cx="4648200" cy="4724400"/>
          </a:xfrm>
        </p:spPr>
        <p:txBody>
          <a:bodyPr/>
          <a:lstStyle/>
          <a:p>
            <a:pPr eaLnBrk="1" hangingPunct="1"/>
            <a:r>
              <a:rPr lang="en-US" altLang="zh-TW" sz="2400" dirty="0" smtClean="0">
                <a:latin typeface="Times New Roman" pitchFamily="18" charset="0"/>
                <a:cs typeface="Times New Roman" pitchFamily="18" charset="0"/>
              </a:rPr>
              <a:t>Consider automobile experiment</a:t>
            </a:r>
          </a:p>
          <a:p>
            <a:pPr eaLnBrk="1" hangingPunct="1"/>
            <a:r>
              <a:rPr lang="en-US" altLang="zh-TW" sz="2400" dirty="0" smtClean="0">
                <a:latin typeface="Times New Roman" pitchFamily="18" charset="0"/>
                <a:cs typeface="Times New Roman" pitchFamily="18" charset="0"/>
              </a:rPr>
              <a:t>Drag force is </a:t>
            </a:r>
            <a:r>
              <a:rPr lang="en-US" altLang="zh-TW" sz="2400" i="1" dirty="0" smtClean="0">
                <a:latin typeface="Times New Roman" pitchFamily="18" charset="0"/>
                <a:cs typeface="Times New Roman" pitchFamily="18" charset="0"/>
              </a:rPr>
              <a:t>F </a:t>
            </a:r>
            <a:r>
              <a:rPr lang="en-US" altLang="zh-TW" sz="2400" dirty="0" smtClean="0">
                <a:latin typeface="Times New Roman" pitchFamily="18" charset="0"/>
                <a:cs typeface="Times New Roman" pitchFamily="18" charset="0"/>
              </a:rPr>
              <a:t>= </a:t>
            </a:r>
            <a:r>
              <a:rPr lang="en-US" altLang="zh-TW" sz="2400" i="1" dirty="0" smtClean="0">
                <a:latin typeface="Times New Roman" pitchFamily="18" charset="0"/>
                <a:cs typeface="Times New Roman" pitchFamily="18" charset="0"/>
              </a:rPr>
              <a:t>f </a:t>
            </a:r>
            <a:r>
              <a:rPr lang="en-US" altLang="zh-TW" sz="2400" dirty="0" smtClean="0">
                <a:latin typeface="Times New Roman" pitchFamily="18" charset="0"/>
                <a:cs typeface="Times New Roman" pitchFamily="18" charset="0"/>
              </a:rPr>
              <a:t>(</a:t>
            </a:r>
            <a:r>
              <a:rPr lang="en-US" altLang="zh-TW" sz="2400" i="1" dirty="0" smtClean="0">
                <a:latin typeface="Times New Roman" pitchFamily="18" charset="0"/>
                <a:cs typeface="Times New Roman" pitchFamily="18" charset="0"/>
              </a:rPr>
              <a:t>V</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 µ, </a:t>
            </a:r>
            <a:r>
              <a:rPr lang="en-US" altLang="zh-TW" sz="2400" i="1" dirty="0" smtClean="0">
                <a:latin typeface="Times New Roman" pitchFamily="18" charset="0"/>
                <a:cs typeface="Times New Roman" pitchFamily="18" charset="0"/>
              </a:rPr>
              <a:t>L</a:t>
            </a:r>
            <a:r>
              <a:rPr lang="en-US" altLang="zh-TW" sz="2400" dirty="0" smtClean="0">
                <a:latin typeface="Times New Roman" pitchFamily="18" charset="0"/>
                <a:cs typeface="Times New Roman" pitchFamily="18" charset="0"/>
              </a:rPr>
              <a:t>) </a:t>
            </a:r>
          </a:p>
          <a:p>
            <a:pPr eaLnBrk="1" hangingPunct="1"/>
            <a:r>
              <a:rPr lang="en-US" altLang="zh-TW" sz="2400" dirty="0" smtClean="0">
                <a:latin typeface="Times New Roman" pitchFamily="18" charset="0"/>
                <a:cs typeface="Times New Roman" pitchFamily="18" charset="0"/>
              </a:rPr>
              <a:t>Through dimensional analysis, we can reduce the problem to</a:t>
            </a:r>
          </a:p>
          <a:p>
            <a:pPr eaLnBrk="1" hangingPunct="1"/>
            <a:endParaRPr lang="en-US" altLang="zh-TW" sz="2400" dirty="0" smtClean="0"/>
          </a:p>
          <a:p>
            <a:pPr eaLnBrk="1" hangingPunct="1"/>
            <a:r>
              <a:rPr lang="en-US" altLang="zh-TW" sz="2400" dirty="0" smtClean="0">
                <a:latin typeface="Times New Roman" pitchFamily="18" charset="0"/>
                <a:cs typeface="Times New Roman" pitchFamily="18" charset="0"/>
              </a:rPr>
              <a:t>where</a:t>
            </a:r>
          </a:p>
        </p:txBody>
      </p:sp>
      <p:pic>
        <p:nvPicPr>
          <p:cNvPr id="27652" name="Picture 9"/>
          <p:cNvPicPr>
            <a:picLocks noChangeAspect="1" noChangeArrowheads="1"/>
          </p:cNvPicPr>
          <p:nvPr/>
        </p:nvPicPr>
        <p:blipFill>
          <a:blip r:embed="rId3"/>
          <a:srcRect/>
          <a:stretch>
            <a:fillRect/>
          </a:stretch>
        </p:blipFill>
        <p:spPr bwMode="auto">
          <a:xfrm>
            <a:off x="5029200" y="1219200"/>
            <a:ext cx="3790950" cy="4381500"/>
          </a:xfrm>
          <a:prstGeom prst="rect">
            <a:avLst/>
          </a:prstGeom>
          <a:noFill/>
          <a:ln w="9525">
            <a:noFill/>
            <a:miter lim="800000"/>
            <a:headEnd/>
            <a:tailEnd/>
          </a:ln>
        </p:spPr>
      </p:pic>
      <p:pic>
        <p:nvPicPr>
          <p:cNvPr id="27653" name="Picture 10"/>
          <p:cNvPicPr>
            <a:picLocks noChangeAspect="1" noChangeArrowheads="1"/>
          </p:cNvPicPr>
          <p:nvPr/>
        </p:nvPicPr>
        <p:blipFill>
          <a:blip r:embed="rId4"/>
          <a:srcRect/>
          <a:stretch>
            <a:fillRect/>
          </a:stretch>
        </p:blipFill>
        <p:spPr bwMode="auto">
          <a:xfrm>
            <a:off x="1752600" y="3352800"/>
            <a:ext cx="1676400" cy="468313"/>
          </a:xfrm>
          <a:prstGeom prst="rect">
            <a:avLst/>
          </a:prstGeom>
          <a:noFill/>
          <a:ln w="9525">
            <a:noFill/>
            <a:miter lim="800000"/>
            <a:headEnd/>
            <a:tailEnd/>
          </a:ln>
        </p:spPr>
      </p:pic>
      <p:grpSp>
        <p:nvGrpSpPr>
          <p:cNvPr id="2" name="Group 14"/>
          <p:cNvGrpSpPr>
            <a:grpSpLocks/>
          </p:cNvGrpSpPr>
          <p:nvPr/>
        </p:nvGrpSpPr>
        <p:grpSpPr bwMode="auto">
          <a:xfrm>
            <a:off x="1752600" y="3886200"/>
            <a:ext cx="2397125" cy="908050"/>
            <a:chOff x="1104" y="2540"/>
            <a:chExt cx="1510" cy="572"/>
          </a:xfrm>
        </p:grpSpPr>
        <p:pic>
          <p:nvPicPr>
            <p:cNvPr id="27660" name="Picture 11"/>
            <p:cNvPicPr>
              <a:picLocks noChangeAspect="1" noChangeArrowheads="1"/>
            </p:cNvPicPr>
            <p:nvPr/>
          </p:nvPicPr>
          <p:blipFill>
            <a:blip r:embed="rId5"/>
            <a:srcRect/>
            <a:stretch>
              <a:fillRect/>
            </a:stretch>
          </p:blipFill>
          <p:spPr bwMode="auto">
            <a:xfrm>
              <a:off x="1104" y="2540"/>
              <a:ext cx="1056" cy="572"/>
            </a:xfrm>
            <a:prstGeom prst="rect">
              <a:avLst/>
            </a:prstGeom>
            <a:noFill/>
            <a:ln w="9525">
              <a:noFill/>
              <a:miter lim="800000"/>
              <a:headEnd/>
              <a:tailEnd/>
            </a:ln>
          </p:spPr>
        </p:pic>
        <p:sp>
          <p:nvSpPr>
            <p:cNvPr id="27661" name="Text Box 13"/>
            <p:cNvSpPr txBox="1">
              <a:spLocks noChangeArrowheads="1"/>
            </p:cNvSpPr>
            <p:nvPr/>
          </p:nvSpPr>
          <p:spPr bwMode="auto">
            <a:xfrm>
              <a:off x="2102" y="2665"/>
              <a:ext cx="512" cy="288"/>
            </a:xfrm>
            <a:prstGeom prst="rect">
              <a:avLst/>
            </a:prstGeom>
            <a:noFill/>
            <a:ln w="9525">
              <a:noFill/>
              <a:miter lim="800000"/>
              <a:headEnd/>
              <a:tailEnd/>
            </a:ln>
          </p:spPr>
          <p:txBody>
            <a:bodyPr wrap="none">
              <a:spAutoFit/>
            </a:bodyPr>
            <a:lstStyle/>
            <a:p>
              <a:r>
                <a:rPr lang="en-US" altLang="zh-TW" sz="2400"/>
                <a:t>= C</a:t>
              </a:r>
              <a:r>
                <a:rPr lang="en-US" altLang="zh-TW" sz="2400" baseline="-25000"/>
                <a:t>D</a:t>
              </a:r>
            </a:p>
          </p:txBody>
        </p:sp>
      </p:grpSp>
      <p:grpSp>
        <p:nvGrpSpPr>
          <p:cNvPr id="3" name="Group 16"/>
          <p:cNvGrpSpPr>
            <a:grpSpLocks/>
          </p:cNvGrpSpPr>
          <p:nvPr/>
        </p:nvGrpSpPr>
        <p:grpSpPr bwMode="auto">
          <a:xfrm>
            <a:off x="1752600" y="4800600"/>
            <a:ext cx="2260600" cy="855663"/>
            <a:chOff x="1152" y="3216"/>
            <a:chExt cx="1424" cy="539"/>
          </a:xfrm>
        </p:grpSpPr>
        <p:pic>
          <p:nvPicPr>
            <p:cNvPr id="27658" name="Picture 12"/>
            <p:cNvPicPr>
              <a:picLocks noChangeAspect="1" noChangeArrowheads="1"/>
            </p:cNvPicPr>
            <p:nvPr/>
          </p:nvPicPr>
          <p:blipFill>
            <a:blip r:embed="rId6"/>
            <a:srcRect/>
            <a:stretch>
              <a:fillRect/>
            </a:stretch>
          </p:blipFill>
          <p:spPr bwMode="auto">
            <a:xfrm>
              <a:off x="1152" y="3216"/>
              <a:ext cx="912" cy="539"/>
            </a:xfrm>
            <a:prstGeom prst="rect">
              <a:avLst/>
            </a:prstGeom>
            <a:noFill/>
            <a:ln w="9525">
              <a:noFill/>
              <a:miter lim="800000"/>
              <a:headEnd/>
              <a:tailEnd/>
            </a:ln>
          </p:spPr>
        </p:pic>
        <p:sp>
          <p:nvSpPr>
            <p:cNvPr id="27659" name="Text Box 15"/>
            <p:cNvSpPr txBox="1">
              <a:spLocks noChangeArrowheads="1"/>
            </p:cNvSpPr>
            <p:nvPr/>
          </p:nvSpPr>
          <p:spPr bwMode="auto">
            <a:xfrm>
              <a:off x="2102" y="3337"/>
              <a:ext cx="474" cy="288"/>
            </a:xfrm>
            <a:prstGeom prst="rect">
              <a:avLst/>
            </a:prstGeom>
            <a:noFill/>
            <a:ln w="9525">
              <a:noFill/>
              <a:miter lim="800000"/>
              <a:headEnd/>
              <a:tailEnd/>
            </a:ln>
          </p:spPr>
          <p:txBody>
            <a:bodyPr wrap="none">
              <a:spAutoFit/>
            </a:bodyPr>
            <a:lstStyle/>
            <a:p>
              <a:r>
                <a:rPr lang="en-US" altLang="zh-TW" sz="2400"/>
                <a:t>=Re</a:t>
              </a:r>
            </a:p>
          </p:txBody>
        </p:sp>
      </p:grpSp>
      <p:sp>
        <p:nvSpPr>
          <p:cNvPr id="27656" name="Text Box 17"/>
          <p:cNvSpPr txBox="1">
            <a:spLocks noChangeArrowheads="1"/>
          </p:cNvSpPr>
          <p:nvPr/>
        </p:nvSpPr>
        <p:spPr bwMode="auto">
          <a:xfrm>
            <a:off x="685800" y="4724400"/>
            <a:ext cx="628698" cy="461665"/>
          </a:xfrm>
          <a:prstGeom prst="rect">
            <a:avLst/>
          </a:prstGeom>
          <a:noFill/>
          <a:ln w="9525">
            <a:noFill/>
            <a:miter lim="800000"/>
            <a:headEnd/>
            <a:tailEnd/>
          </a:ln>
        </p:spPr>
        <p:txBody>
          <a:bodyPr wrap="none">
            <a:spAutoFit/>
          </a:bodyPr>
          <a:lstStyle/>
          <a:p>
            <a:r>
              <a:rPr lang="en-US" altLang="zh-TW" sz="2400" dirty="0">
                <a:latin typeface="Times New Roman" pitchFamily="18" charset="0"/>
                <a:cs typeface="Times New Roman" pitchFamily="18" charset="0"/>
              </a:rPr>
              <a:t>and</a:t>
            </a:r>
          </a:p>
        </p:txBody>
      </p:sp>
      <p:sp>
        <p:nvSpPr>
          <p:cNvPr id="27657" name="Text Box 18"/>
          <p:cNvSpPr txBox="1">
            <a:spLocks noChangeArrowheads="1"/>
          </p:cNvSpPr>
          <p:nvPr/>
        </p:nvSpPr>
        <p:spPr bwMode="auto">
          <a:xfrm>
            <a:off x="457200" y="5562600"/>
            <a:ext cx="8153400" cy="701675"/>
          </a:xfrm>
          <a:prstGeom prst="rect">
            <a:avLst/>
          </a:prstGeom>
          <a:noFill/>
          <a:ln w="9525">
            <a:noFill/>
            <a:miter lim="800000"/>
            <a:headEnd/>
            <a:tailEnd/>
          </a:ln>
        </p:spPr>
        <p:txBody>
          <a:bodyPr>
            <a:spAutoFit/>
          </a:bodyPr>
          <a:lstStyle/>
          <a:p>
            <a:r>
              <a:rPr lang="en-US" altLang="zh-TW" sz="2000" b="1" dirty="0">
                <a:latin typeface="Times New Roman" pitchFamily="18" charset="0"/>
                <a:cs typeface="Times New Roman" pitchFamily="18" charset="0"/>
              </a:rPr>
              <a:t>The Reynolds number is the most well known and useful dimensionless parameter in all of fluid mechanics</a:t>
            </a:r>
            <a:r>
              <a:rPr lang="en-US" altLang="zh-TW" b="1" dirty="0">
                <a:latin typeface="Times New Roman" pitchFamily="18" charset="0"/>
                <a:cs typeface="Times New Roman" pitchFamily="18" charset="0"/>
              </a:rPr>
              <a:t>.</a:t>
            </a:r>
            <a:endParaRPr lang="zh-TW" alt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04800" y="1371600"/>
            <a:ext cx="8458200" cy="4800600"/>
          </a:xfrm>
        </p:spPr>
        <p:txBody>
          <a:bodyPr>
            <a:normAutofit lnSpcReduction="10000"/>
          </a:bodyPr>
          <a:lstStyle/>
          <a:p>
            <a:pPr eaLnBrk="1" hangingPunct="1">
              <a:lnSpc>
                <a:spcPct val="80000"/>
              </a:lnSpc>
            </a:pPr>
            <a:r>
              <a:rPr lang="en-US" altLang="zh-TW" sz="2400" dirty="0" err="1" smtClean="0">
                <a:latin typeface="Times New Roman" pitchFamily="18" charset="0"/>
                <a:cs typeface="Times New Roman" pitchFamily="18" charset="0"/>
              </a:rPr>
              <a:t>Nondimensional</a:t>
            </a:r>
            <a:r>
              <a:rPr lang="en-US" altLang="zh-TW" sz="2400" dirty="0" smtClean="0">
                <a:latin typeface="Times New Roman" pitchFamily="18" charset="0"/>
                <a:cs typeface="Times New Roman" pitchFamily="18" charset="0"/>
              </a:rPr>
              <a:t> parameters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 can be generated by several methods.</a:t>
            </a:r>
          </a:p>
          <a:p>
            <a:pPr eaLnBrk="1" hangingPunct="1">
              <a:lnSpc>
                <a:spcPct val="80000"/>
              </a:lnSpc>
            </a:pPr>
            <a:r>
              <a:rPr lang="en-US" altLang="zh-TW" sz="2400" dirty="0" smtClean="0">
                <a:latin typeface="Times New Roman" pitchFamily="18" charset="0"/>
                <a:cs typeface="Times New Roman" pitchFamily="18" charset="0"/>
              </a:rPr>
              <a:t>We will use the </a:t>
            </a:r>
            <a:r>
              <a:rPr lang="en-US" altLang="zh-TW" sz="2400" b="1" dirty="0" smtClean="0">
                <a:latin typeface="Times New Roman" pitchFamily="18" charset="0"/>
                <a:cs typeface="Times New Roman" pitchFamily="18" charset="0"/>
              </a:rPr>
              <a:t>Method of Repeating Variables </a:t>
            </a:r>
            <a:r>
              <a:rPr lang="en-US" altLang="zh-TW" sz="2400" dirty="0" smtClean="0">
                <a:latin typeface="Times New Roman" pitchFamily="18" charset="0"/>
                <a:cs typeface="Times New Roman" pitchFamily="18" charset="0"/>
              </a:rPr>
              <a:t>popularized by Edgar Buckingham (1867–1940) and first published by the Russian scientist </a:t>
            </a:r>
            <a:r>
              <a:rPr lang="en-US" altLang="zh-TW" sz="2400" dirty="0" err="1" smtClean="0">
                <a:latin typeface="Times New Roman" pitchFamily="18" charset="0"/>
                <a:cs typeface="Times New Roman" pitchFamily="18" charset="0"/>
              </a:rPr>
              <a:t>Dimitri</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Riabouchinsky</a:t>
            </a:r>
            <a:r>
              <a:rPr lang="en-US" altLang="zh-TW" sz="2400" dirty="0" smtClean="0">
                <a:latin typeface="Times New Roman" pitchFamily="18" charset="0"/>
                <a:cs typeface="Times New Roman" pitchFamily="18" charset="0"/>
              </a:rPr>
              <a:t> (1882–1962) in 1911.</a:t>
            </a:r>
          </a:p>
          <a:p>
            <a:pPr eaLnBrk="1" hangingPunct="1">
              <a:lnSpc>
                <a:spcPct val="80000"/>
              </a:lnSpc>
            </a:pPr>
            <a:r>
              <a:rPr lang="en-US" altLang="zh-TW" sz="2400" dirty="0" smtClean="0">
                <a:latin typeface="Times New Roman" pitchFamily="18" charset="0"/>
                <a:cs typeface="Times New Roman" pitchFamily="18" charset="0"/>
              </a:rPr>
              <a:t>Six steps</a:t>
            </a:r>
          </a:p>
          <a:p>
            <a:pPr lvl="1" eaLnBrk="1" hangingPunct="1">
              <a:lnSpc>
                <a:spcPct val="80000"/>
              </a:lnSpc>
            </a:pPr>
            <a:r>
              <a:rPr lang="en-US" altLang="zh-TW" sz="2400" dirty="0" smtClean="0">
                <a:latin typeface="Times New Roman" pitchFamily="18" charset="0"/>
                <a:cs typeface="Times New Roman" pitchFamily="18" charset="0"/>
              </a:rPr>
              <a:t>List the parameters in the problem and count their total number </a:t>
            </a:r>
            <a:r>
              <a:rPr lang="en-US" altLang="zh-TW" sz="2400" i="1" dirty="0"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a:t>
            </a:r>
          </a:p>
          <a:p>
            <a:pPr lvl="1" eaLnBrk="1" hangingPunct="1">
              <a:lnSpc>
                <a:spcPct val="80000"/>
              </a:lnSpc>
            </a:pPr>
            <a:r>
              <a:rPr lang="en-US" altLang="zh-TW" sz="2400" dirty="0" smtClean="0">
                <a:latin typeface="Times New Roman" pitchFamily="18" charset="0"/>
                <a:cs typeface="Times New Roman" pitchFamily="18" charset="0"/>
              </a:rPr>
              <a:t>List the primary dimensions of each of the </a:t>
            </a:r>
            <a:r>
              <a:rPr lang="en-US" altLang="zh-TW" sz="2400" i="1" dirty="0" smtClean="0">
                <a:latin typeface="Times New Roman" pitchFamily="18" charset="0"/>
                <a:cs typeface="Times New Roman" pitchFamily="18" charset="0"/>
              </a:rPr>
              <a:t>n </a:t>
            </a:r>
            <a:r>
              <a:rPr lang="en-US" altLang="zh-TW" sz="2400" dirty="0" smtClean="0">
                <a:latin typeface="Times New Roman" pitchFamily="18" charset="0"/>
                <a:cs typeface="Times New Roman" pitchFamily="18" charset="0"/>
              </a:rPr>
              <a:t>parameters</a:t>
            </a:r>
          </a:p>
          <a:p>
            <a:pPr lvl="1" eaLnBrk="1" hangingPunct="1">
              <a:lnSpc>
                <a:spcPct val="80000"/>
              </a:lnSpc>
            </a:pPr>
            <a:r>
              <a:rPr lang="en-US" altLang="zh-TW" sz="2400" dirty="0" smtClean="0">
                <a:latin typeface="Times New Roman" pitchFamily="18" charset="0"/>
                <a:cs typeface="Times New Roman" pitchFamily="18" charset="0"/>
              </a:rPr>
              <a:t>Set the </a:t>
            </a:r>
            <a:r>
              <a:rPr lang="en-US" altLang="zh-TW" sz="2400" i="1" dirty="0" smtClean="0">
                <a:latin typeface="Times New Roman" pitchFamily="18" charset="0"/>
                <a:cs typeface="Times New Roman" pitchFamily="18" charset="0"/>
              </a:rPr>
              <a:t>reduction j </a:t>
            </a:r>
            <a:r>
              <a:rPr lang="en-US" altLang="zh-TW" sz="2400" dirty="0" smtClean="0">
                <a:latin typeface="Times New Roman" pitchFamily="18" charset="0"/>
                <a:cs typeface="Times New Roman" pitchFamily="18" charset="0"/>
              </a:rPr>
              <a:t>as the number of primary dimensions. Calculate </a:t>
            </a:r>
            <a:r>
              <a:rPr lang="en-US" altLang="zh-TW" sz="2400" i="1" dirty="0" smtClean="0">
                <a:latin typeface="Times New Roman" pitchFamily="18" charset="0"/>
                <a:cs typeface="Times New Roman" pitchFamily="18" charset="0"/>
              </a:rPr>
              <a:t>k</a:t>
            </a:r>
            <a:r>
              <a:rPr lang="en-US" altLang="zh-TW" sz="2400" dirty="0" smtClean="0">
                <a:latin typeface="Times New Roman" pitchFamily="18" charset="0"/>
                <a:cs typeface="Times New Roman" pitchFamily="18" charset="0"/>
              </a:rPr>
              <a:t>, the expected number of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’s, </a:t>
            </a:r>
            <a:r>
              <a:rPr lang="en-US" altLang="zh-TW" sz="2400" i="1" dirty="0" smtClean="0">
                <a:latin typeface="Times New Roman" pitchFamily="18" charset="0"/>
                <a:cs typeface="Times New Roman" pitchFamily="18" charset="0"/>
              </a:rPr>
              <a:t>k </a:t>
            </a:r>
            <a:r>
              <a:rPr lang="en-US" altLang="zh-TW" sz="2400" dirty="0" smtClean="0">
                <a:latin typeface="Times New Roman" pitchFamily="18" charset="0"/>
                <a:cs typeface="Times New Roman" pitchFamily="18" charset="0"/>
              </a:rPr>
              <a:t>= </a:t>
            </a:r>
            <a:r>
              <a:rPr lang="en-US" altLang="zh-TW" sz="2400" i="1" dirty="0" smtClean="0">
                <a:latin typeface="Times New Roman" pitchFamily="18" charset="0"/>
                <a:cs typeface="Times New Roman" pitchFamily="18" charset="0"/>
              </a:rPr>
              <a:t>n </a:t>
            </a:r>
            <a:r>
              <a:rPr lang="en-US" altLang="zh-TW" sz="2400" dirty="0" smtClean="0">
                <a:latin typeface="Times New Roman" pitchFamily="18" charset="0"/>
                <a:cs typeface="Times New Roman" pitchFamily="18" charset="0"/>
              </a:rPr>
              <a:t>− </a:t>
            </a:r>
            <a:r>
              <a:rPr lang="en-US" altLang="zh-TW" sz="2400" i="1" dirty="0" smtClean="0">
                <a:latin typeface="Times New Roman" pitchFamily="18" charset="0"/>
                <a:cs typeface="Times New Roman" pitchFamily="18" charset="0"/>
              </a:rPr>
              <a:t>j </a:t>
            </a:r>
            <a:r>
              <a:rPr lang="en-US" altLang="zh-TW" sz="2400" dirty="0" smtClean="0">
                <a:latin typeface="Times New Roman" pitchFamily="18" charset="0"/>
                <a:cs typeface="Times New Roman" pitchFamily="18" charset="0"/>
              </a:rPr>
              <a:t>(</a:t>
            </a:r>
            <a:r>
              <a:rPr lang="en-US" altLang="zh-TW" sz="2400" b="1" dirty="0" smtClean="0">
                <a:latin typeface="Times New Roman" pitchFamily="18" charset="0"/>
                <a:cs typeface="Times New Roman" pitchFamily="18" charset="0"/>
              </a:rPr>
              <a:t>Buckingham Pi theorem</a:t>
            </a:r>
            <a:r>
              <a:rPr lang="en-US" altLang="zh-TW" sz="2400" dirty="0" smtClean="0">
                <a:latin typeface="Times New Roman" pitchFamily="18" charset="0"/>
                <a:cs typeface="Times New Roman" pitchFamily="18" charset="0"/>
              </a:rPr>
              <a:t>).</a:t>
            </a:r>
          </a:p>
          <a:p>
            <a:pPr lvl="1" eaLnBrk="1" hangingPunct="1">
              <a:lnSpc>
                <a:spcPct val="80000"/>
              </a:lnSpc>
            </a:pPr>
            <a:r>
              <a:rPr lang="en-US" altLang="zh-TW" sz="2400" dirty="0" smtClean="0">
                <a:latin typeface="Times New Roman" pitchFamily="18" charset="0"/>
                <a:cs typeface="Times New Roman" pitchFamily="18" charset="0"/>
              </a:rPr>
              <a:t>Choose </a:t>
            </a:r>
            <a:r>
              <a:rPr lang="en-US" altLang="zh-TW" sz="2400" i="1" dirty="0" smtClean="0">
                <a:latin typeface="Times New Roman" pitchFamily="18" charset="0"/>
                <a:cs typeface="Times New Roman" pitchFamily="18" charset="0"/>
              </a:rPr>
              <a:t>j repeating parameters</a:t>
            </a:r>
            <a:r>
              <a:rPr lang="en-US" altLang="zh-TW" sz="2400" dirty="0" smtClean="0">
                <a:latin typeface="Times New Roman" pitchFamily="18" charset="0"/>
                <a:cs typeface="Times New Roman" pitchFamily="18" charset="0"/>
              </a:rPr>
              <a:t>.</a:t>
            </a:r>
          </a:p>
          <a:p>
            <a:pPr lvl="1" eaLnBrk="1" hangingPunct="1">
              <a:lnSpc>
                <a:spcPct val="80000"/>
              </a:lnSpc>
            </a:pPr>
            <a:r>
              <a:rPr lang="en-US" altLang="zh-TW" sz="2400" dirty="0" smtClean="0">
                <a:latin typeface="Times New Roman" pitchFamily="18" charset="0"/>
                <a:cs typeface="Times New Roman" pitchFamily="18" charset="0"/>
              </a:rPr>
              <a:t>Construct the </a:t>
            </a:r>
            <a:r>
              <a:rPr lang="en-US" altLang="zh-TW" sz="2400" i="1" dirty="0" smtClean="0">
                <a:latin typeface="Times New Roman" pitchFamily="18" charset="0"/>
                <a:cs typeface="Times New Roman" pitchFamily="18" charset="0"/>
              </a:rPr>
              <a:t>k</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’s, and manipulate as necessary.</a:t>
            </a:r>
          </a:p>
          <a:p>
            <a:pPr lvl="1" eaLnBrk="1" hangingPunct="1">
              <a:lnSpc>
                <a:spcPct val="80000"/>
              </a:lnSpc>
            </a:pPr>
            <a:r>
              <a:rPr lang="en-US" altLang="zh-TW" sz="2400" dirty="0" smtClean="0">
                <a:latin typeface="Times New Roman" pitchFamily="18" charset="0"/>
                <a:cs typeface="Times New Roman" pitchFamily="18" charset="0"/>
              </a:rPr>
              <a:t>Write the final functional relationship and check algebra.</a:t>
            </a:r>
          </a:p>
        </p:txBody>
      </p:sp>
      <p:sp>
        <p:nvSpPr>
          <p:cNvPr id="31746" name="Rectangle 2"/>
          <p:cNvSpPr>
            <a:spLocks noGrp="1" noChangeArrowheads="1"/>
          </p:cNvSpPr>
          <p:nvPr>
            <p:ph type="title"/>
          </p:nvPr>
        </p:nvSpPr>
        <p:spPr/>
        <p:txBody>
          <a:bodyPr/>
          <a:lstStyle/>
          <a:p>
            <a:pPr eaLnBrk="1" hangingPunct="1"/>
            <a:r>
              <a:rPr lang="en-US" altLang="zh-TW" b="1" dirty="0" smtClean="0">
                <a:latin typeface="Times New Roman" pitchFamily="18" charset="0"/>
                <a:cs typeface="Times New Roman" pitchFamily="18" charset="0"/>
              </a:rPr>
              <a:t>Method of Repeating Variables</a:t>
            </a:r>
            <a:endParaRPr lang="zh-TW" alt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15</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304800" y="1371600"/>
            <a:ext cx="8458200" cy="4800600"/>
          </a:xfrm>
        </p:spPr>
        <p:txBody>
          <a:bodyPr/>
          <a:lstStyle/>
          <a:p>
            <a:pPr eaLnBrk="1" hangingPunct="1"/>
            <a:r>
              <a:rPr lang="en-US" altLang="zh-TW" sz="2800" dirty="0" smtClean="0">
                <a:latin typeface="Times New Roman" pitchFamily="18" charset="0"/>
                <a:cs typeface="Times New Roman" pitchFamily="18" charset="0"/>
              </a:rPr>
              <a:t>Step 1: List relevant parameters.</a:t>
            </a:r>
          </a:p>
          <a:p>
            <a:pPr eaLnBrk="1" hangingPunct="1">
              <a:buFontTx/>
              <a:buNone/>
            </a:pPr>
            <a:r>
              <a:rPr lang="en-US" altLang="zh-TW" sz="2800" i="1" dirty="0" smtClean="0">
                <a:latin typeface="Times New Roman" pitchFamily="18" charset="0"/>
                <a:cs typeface="Times New Roman" pitchFamily="18" charset="0"/>
              </a:rPr>
              <a:t>             z </a:t>
            </a:r>
            <a:r>
              <a:rPr lang="en-US" altLang="zh-TW" sz="2800" dirty="0" smtClean="0">
                <a:latin typeface="Times New Roman" pitchFamily="18" charset="0"/>
                <a:cs typeface="Times New Roman" pitchFamily="18" charset="0"/>
              </a:rPr>
              <a:t>= </a:t>
            </a:r>
            <a:r>
              <a:rPr lang="en-US" altLang="zh-TW" sz="2800" i="1" dirty="0" smtClean="0">
                <a:latin typeface="Times New Roman" pitchFamily="18" charset="0"/>
                <a:cs typeface="Times New Roman" pitchFamily="18" charset="0"/>
              </a:rPr>
              <a:t>f </a:t>
            </a:r>
            <a:r>
              <a:rPr lang="en-US" altLang="zh-TW" sz="2800" dirty="0" smtClean="0">
                <a:latin typeface="Times New Roman" pitchFamily="18" charset="0"/>
                <a:cs typeface="Times New Roman" pitchFamily="18" charset="0"/>
              </a:rPr>
              <a:t>(</a:t>
            </a:r>
            <a:r>
              <a:rPr lang="en-US" altLang="zh-TW" sz="2800" i="1" dirty="0" smtClean="0">
                <a:latin typeface="Times New Roman" pitchFamily="18" charset="0"/>
                <a:cs typeface="Times New Roman" pitchFamily="18" charset="0"/>
              </a:rPr>
              <a:t>t</a:t>
            </a:r>
            <a:r>
              <a:rPr lang="en-US" altLang="zh-TW" sz="2800" dirty="0" smtClean="0">
                <a:latin typeface="Times New Roman" pitchFamily="18" charset="0"/>
                <a:cs typeface="Times New Roman" pitchFamily="18" charset="0"/>
              </a:rPr>
              <a:t>,</a:t>
            </a:r>
            <a:r>
              <a:rPr lang="en-US" altLang="zh-TW" sz="2800" i="1" dirty="0" smtClean="0">
                <a:latin typeface="Times New Roman" pitchFamily="18" charset="0"/>
                <a:cs typeface="Times New Roman" pitchFamily="18" charset="0"/>
              </a:rPr>
              <a:t>w</a:t>
            </a:r>
            <a:r>
              <a:rPr lang="en-US" altLang="zh-TW" sz="2800" baseline="-25000" dirty="0" smtClean="0">
                <a:latin typeface="Times New Roman" pitchFamily="18" charset="0"/>
                <a:cs typeface="Times New Roman" pitchFamily="18" charset="0"/>
              </a:rPr>
              <a:t>0</a:t>
            </a:r>
            <a:r>
              <a:rPr lang="en-US" altLang="zh-TW" sz="2800" dirty="0" smtClean="0">
                <a:latin typeface="Times New Roman" pitchFamily="18" charset="0"/>
                <a:cs typeface="Times New Roman" pitchFamily="18" charset="0"/>
              </a:rPr>
              <a:t>, </a:t>
            </a:r>
            <a:r>
              <a:rPr lang="en-US" altLang="zh-TW" sz="2800" i="1" dirty="0" smtClean="0">
                <a:latin typeface="Times New Roman" pitchFamily="18" charset="0"/>
                <a:cs typeface="Times New Roman" pitchFamily="18" charset="0"/>
              </a:rPr>
              <a:t>z</a:t>
            </a:r>
            <a:r>
              <a:rPr lang="en-US" altLang="zh-TW" sz="2800" baseline="-25000" dirty="0" smtClean="0">
                <a:latin typeface="Times New Roman" pitchFamily="18" charset="0"/>
                <a:cs typeface="Times New Roman" pitchFamily="18" charset="0"/>
              </a:rPr>
              <a:t>0</a:t>
            </a:r>
            <a:r>
              <a:rPr lang="en-US" altLang="zh-TW" sz="2800" dirty="0" smtClean="0">
                <a:latin typeface="Times New Roman" pitchFamily="18" charset="0"/>
                <a:cs typeface="Times New Roman" pitchFamily="18" charset="0"/>
              </a:rPr>
              <a:t>, </a:t>
            </a:r>
            <a:r>
              <a:rPr lang="en-US" altLang="zh-TW" sz="2800" i="1" dirty="0" smtClean="0">
                <a:latin typeface="Times New Roman" pitchFamily="18" charset="0"/>
                <a:cs typeface="Times New Roman" pitchFamily="18" charset="0"/>
              </a:rPr>
              <a:t>g</a:t>
            </a:r>
            <a:r>
              <a:rPr lang="en-US" altLang="zh-TW" sz="2800" dirty="0" smtClean="0">
                <a:latin typeface="Times New Roman" pitchFamily="18" charset="0"/>
                <a:cs typeface="Times New Roman" pitchFamily="18" charset="0"/>
              </a:rPr>
              <a:t>) </a:t>
            </a:r>
            <a:r>
              <a:rPr lang="en-US" altLang="zh-TW" sz="2800" dirty="0" smtClean="0">
                <a:latin typeface="Times New Roman" pitchFamily="18" charset="0"/>
                <a:cs typeface="Times New Roman" pitchFamily="18" charset="0"/>
                <a:sym typeface="Symbol" pitchFamily="16" charset="2"/>
              </a:rPr>
              <a:t></a:t>
            </a:r>
            <a:r>
              <a:rPr lang="en-US" altLang="zh-TW" sz="2800" dirty="0" smtClean="0">
                <a:latin typeface="Times New Roman" pitchFamily="18" charset="0"/>
                <a:cs typeface="Times New Roman" pitchFamily="18" charset="0"/>
              </a:rPr>
              <a:t> </a:t>
            </a:r>
            <a:r>
              <a:rPr lang="en-US" altLang="zh-TW" sz="2800" i="1" dirty="0" smtClean="0">
                <a:latin typeface="Times New Roman" pitchFamily="18" charset="0"/>
                <a:cs typeface="Times New Roman" pitchFamily="18" charset="0"/>
              </a:rPr>
              <a:t>n </a:t>
            </a:r>
            <a:r>
              <a:rPr lang="en-US" altLang="zh-TW" sz="2800" dirty="0" smtClean="0">
                <a:latin typeface="Times New Roman" pitchFamily="18" charset="0"/>
                <a:cs typeface="Times New Roman" pitchFamily="18" charset="0"/>
              </a:rPr>
              <a:t>= 5</a:t>
            </a:r>
          </a:p>
          <a:p>
            <a:pPr eaLnBrk="1" hangingPunct="1"/>
            <a:r>
              <a:rPr lang="en-US" altLang="zh-TW" sz="2800" dirty="0" smtClean="0">
                <a:latin typeface="Times New Roman" pitchFamily="18" charset="0"/>
                <a:cs typeface="Times New Roman" pitchFamily="18" charset="0"/>
              </a:rPr>
              <a:t>Step 2: Primary dimensions of each parameter</a:t>
            </a:r>
          </a:p>
          <a:p>
            <a:pPr eaLnBrk="1" hangingPunct="1"/>
            <a:endParaRPr lang="en-US" altLang="zh-TW" sz="2800" dirty="0" smtClean="0">
              <a:latin typeface="Times New Roman" pitchFamily="18" charset="0"/>
              <a:cs typeface="Times New Roman" pitchFamily="18" charset="0"/>
            </a:endParaRPr>
          </a:p>
          <a:p>
            <a:pPr eaLnBrk="1" hangingPunct="1"/>
            <a:endParaRPr lang="en-US" altLang="zh-TW" sz="2800" dirty="0" smtClean="0">
              <a:latin typeface="Times New Roman" pitchFamily="18" charset="0"/>
              <a:cs typeface="Times New Roman" pitchFamily="18" charset="0"/>
            </a:endParaRPr>
          </a:p>
          <a:p>
            <a:pPr eaLnBrk="1" hangingPunct="1"/>
            <a:r>
              <a:rPr lang="en-US" altLang="zh-TW" sz="2800" dirty="0" smtClean="0">
                <a:latin typeface="Times New Roman" pitchFamily="18" charset="0"/>
                <a:cs typeface="Times New Roman" pitchFamily="18" charset="0"/>
              </a:rPr>
              <a:t>Step 3: As a first guess, reduction </a:t>
            </a:r>
            <a:r>
              <a:rPr lang="en-US" altLang="zh-TW" sz="2800" i="1" dirty="0" smtClean="0">
                <a:latin typeface="Times New Roman" pitchFamily="18" charset="0"/>
                <a:cs typeface="Times New Roman" pitchFamily="18" charset="0"/>
              </a:rPr>
              <a:t>j </a:t>
            </a:r>
            <a:r>
              <a:rPr lang="en-US" altLang="zh-TW" sz="2800" dirty="0" smtClean="0">
                <a:latin typeface="Times New Roman" pitchFamily="18" charset="0"/>
                <a:cs typeface="Times New Roman" pitchFamily="18" charset="0"/>
              </a:rPr>
              <a:t>is set to 2 which is the number of primary dimensions (</a:t>
            </a:r>
            <a:r>
              <a:rPr lang="en-US" altLang="zh-TW" sz="2800" i="1" dirty="0" smtClean="0">
                <a:latin typeface="Times New Roman" pitchFamily="18" charset="0"/>
                <a:cs typeface="Times New Roman" pitchFamily="18" charset="0"/>
              </a:rPr>
              <a:t>L </a:t>
            </a:r>
            <a:r>
              <a:rPr lang="en-US" altLang="zh-TW" sz="2800" dirty="0" smtClean="0">
                <a:latin typeface="Times New Roman" pitchFamily="18" charset="0"/>
                <a:cs typeface="Times New Roman" pitchFamily="18" charset="0"/>
              </a:rPr>
              <a:t>and </a:t>
            </a:r>
            <a:r>
              <a:rPr lang="en-US" altLang="zh-TW" sz="2800" i="1" dirty="0" smtClean="0">
                <a:latin typeface="Times New Roman" pitchFamily="18" charset="0"/>
                <a:cs typeface="Times New Roman" pitchFamily="18" charset="0"/>
              </a:rPr>
              <a:t>t</a:t>
            </a:r>
            <a:r>
              <a:rPr lang="en-US" altLang="zh-TW" sz="2800" dirty="0" smtClean="0">
                <a:latin typeface="Times New Roman" pitchFamily="18" charset="0"/>
                <a:cs typeface="Times New Roman" pitchFamily="18" charset="0"/>
              </a:rPr>
              <a:t>). Number of expected </a:t>
            </a:r>
            <a:r>
              <a:rPr lang="en-US" altLang="zh-TW" sz="2800" dirty="0" smtClean="0">
                <a:latin typeface="Times New Roman" pitchFamily="18" charset="0"/>
                <a:cs typeface="Times New Roman" pitchFamily="18" charset="0"/>
                <a:sym typeface="Symbol" pitchFamily="16" charset="2"/>
              </a:rPr>
              <a:t></a:t>
            </a:r>
            <a:r>
              <a:rPr lang="en-US" altLang="zh-TW" sz="2800" dirty="0" smtClean="0">
                <a:latin typeface="Times New Roman" pitchFamily="18" charset="0"/>
                <a:cs typeface="Times New Roman" pitchFamily="18" charset="0"/>
              </a:rPr>
              <a:t>’s is </a:t>
            </a:r>
            <a:r>
              <a:rPr lang="en-US" altLang="zh-TW" sz="2800" i="1" dirty="0" smtClean="0">
                <a:latin typeface="Times New Roman" pitchFamily="18" charset="0"/>
                <a:cs typeface="Times New Roman" pitchFamily="18" charset="0"/>
              </a:rPr>
              <a:t>k </a:t>
            </a:r>
            <a:r>
              <a:rPr lang="en-US" altLang="zh-TW" sz="2800" dirty="0" smtClean="0">
                <a:latin typeface="Times New Roman" pitchFamily="18" charset="0"/>
                <a:cs typeface="Times New Roman" pitchFamily="18" charset="0"/>
              </a:rPr>
              <a:t>= </a:t>
            </a:r>
            <a:r>
              <a:rPr lang="en-US" altLang="zh-TW" sz="2800" i="1" dirty="0" smtClean="0">
                <a:latin typeface="Times New Roman" pitchFamily="18" charset="0"/>
                <a:cs typeface="Times New Roman" pitchFamily="18" charset="0"/>
              </a:rPr>
              <a:t>n </a:t>
            </a:r>
            <a:r>
              <a:rPr lang="en-US" altLang="zh-TW" sz="2800" dirty="0" smtClean="0">
                <a:latin typeface="Times New Roman" pitchFamily="18" charset="0"/>
                <a:cs typeface="Times New Roman" pitchFamily="18" charset="0"/>
              </a:rPr>
              <a:t>− </a:t>
            </a:r>
            <a:r>
              <a:rPr lang="en-US" altLang="zh-TW" sz="2800" i="1" dirty="0" smtClean="0">
                <a:latin typeface="Times New Roman" pitchFamily="18" charset="0"/>
                <a:cs typeface="Times New Roman" pitchFamily="18" charset="0"/>
              </a:rPr>
              <a:t>j </a:t>
            </a:r>
            <a:r>
              <a:rPr lang="en-US" altLang="zh-TW" sz="2800" dirty="0" smtClean="0">
                <a:latin typeface="Times New Roman" pitchFamily="18" charset="0"/>
                <a:cs typeface="Times New Roman" pitchFamily="18" charset="0"/>
              </a:rPr>
              <a:t>= 5 − 2 = 3</a:t>
            </a:r>
          </a:p>
          <a:p>
            <a:pPr eaLnBrk="1" hangingPunct="1"/>
            <a:r>
              <a:rPr lang="en-US" altLang="zh-TW" sz="2800" dirty="0" smtClean="0">
                <a:latin typeface="Times New Roman" pitchFamily="18" charset="0"/>
                <a:cs typeface="Times New Roman" pitchFamily="18" charset="0"/>
              </a:rPr>
              <a:t>Step 4: Choose repeating variables </a:t>
            </a:r>
            <a:r>
              <a:rPr lang="en-US" altLang="zh-TW" sz="2800" i="1" dirty="0" smtClean="0">
                <a:latin typeface="Times New Roman" pitchFamily="18" charset="0"/>
                <a:cs typeface="Times New Roman" pitchFamily="18" charset="0"/>
              </a:rPr>
              <a:t>w</a:t>
            </a:r>
            <a:r>
              <a:rPr lang="en-US" altLang="zh-TW" sz="2800" baseline="-25000" dirty="0" smtClean="0">
                <a:latin typeface="Times New Roman" pitchFamily="18" charset="0"/>
                <a:cs typeface="Times New Roman" pitchFamily="18" charset="0"/>
              </a:rPr>
              <a:t>0</a:t>
            </a:r>
            <a:r>
              <a:rPr lang="en-US" altLang="zh-TW" sz="2800" dirty="0" smtClean="0">
                <a:latin typeface="Times New Roman" pitchFamily="18" charset="0"/>
                <a:cs typeface="Times New Roman" pitchFamily="18" charset="0"/>
              </a:rPr>
              <a:t> and </a:t>
            </a:r>
            <a:r>
              <a:rPr lang="en-US" altLang="zh-TW" sz="2800" i="1" dirty="0" smtClean="0">
                <a:latin typeface="Times New Roman" pitchFamily="18" charset="0"/>
                <a:cs typeface="Times New Roman" pitchFamily="18" charset="0"/>
              </a:rPr>
              <a:t>z</a:t>
            </a:r>
            <a:r>
              <a:rPr lang="en-US" altLang="zh-TW" sz="2800" baseline="-25000" dirty="0" smtClean="0">
                <a:latin typeface="Times New Roman" pitchFamily="18" charset="0"/>
                <a:cs typeface="Times New Roman" pitchFamily="18" charset="0"/>
              </a:rPr>
              <a:t>0</a:t>
            </a:r>
          </a:p>
        </p:txBody>
      </p:sp>
      <p:sp>
        <p:nvSpPr>
          <p:cNvPr id="33794" name="Rectangle 2"/>
          <p:cNvSpPr>
            <a:spLocks noGrp="1" noChangeArrowheads="1"/>
          </p:cNvSpPr>
          <p:nvPr>
            <p:ph type="title"/>
          </p:nvPr>
        </p:nvSpPr>
        <p:spPr/>
        <p:txBody>
          <a:bodyPr/>
          <a:lstStyle/>
          <a:p>
            <a:pPr eaLnBrk="1" hangingPunct="1"/>
            <a:r>
              <a:rPr lang="en-US" altLang="zh-TW" b="1" dirty="0" smtClean="0">
                <a:latin typeface="Times New Roman" pitchFamily="18" charset="0"/>
                <a:cs typeface="Times New Roman" pitchFamily="18" charset="0"/>
              </a:rPr>
              <a:t>Method of Repeating Variables</a:t>
            </a:r>
            <a:endParaRPr lang="zh-TW" altLang="en-US" b="1" dirty="0" smtClean="0">
              <a:latin typeface="Times New Roman" pitchFamily="18" charset="0"/>
              <a:cs typeface="Times New Roman" pitchFamily="18" charset="0"/>
            </a:endParaRPr>
          </a:p>
        </p:txBody>
      </p:sp>
      <p:pic>
        <p:nvPicPr>
          <p:cNvPr id="33796" name="Picture 4"/>
          <p:cNvPicPr>
            <a:picLocks noChangeAspect="1" noChangeArrowheads="1"/>
          </p:cNvPicPr>
          <p:nvPr/>
        </p:nvPicPr>
        <p:blipFill>
          <a:blip r:embed="rId3"/>
          <a:srcRect/>
          <a:stretch>
            <a:fillRect/>
          </a:stretch>
        </p:blipFill>
        <p:spPr bwMode="auto">
          <a:xfrm>
            <a:off x="1676400" y="2971800"/>
            <a:ext cx="5805488" cy="8255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5BBC35B-A44B-4119-B8DA-DE9E3DFADA20}" type="slidenum">
              <a:rPr kumimoji="0" lang="en-US" smtClean="0"/>
              <a:pPr/>
              <a:t>16</a:t>
            </a:fld>
            <a:endParaRPr kumimoji="0" lang="en-US"/>
          </a:p>
        </p:txBody>
      </p:sp>
      <p:sp>
        <p:nvSpPr>
          <p:cNvPr id="6" name="Footer Placeholder 5"/>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pPr eaLnBrk="1" hangingPunct="1"/>
            <a:r>
              <a:rPr lang="en-US" altLang="zh-TW" sz="2400" dirty="0" smtClean="0">
                <a:latin typeface="Times New Roman" pitchFamily="18" charset="0"/>
                <a:cs typeface="Times New Roman" pitchFamily="18" charset="0"/>
              </a:rPr>
              <a:t>Step 5: Combine repeating parameters into products with each of the remaining parameters, one at a time, to create the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’s.</a:t>
            </a:r>
          </a:p>
          <a:p>
            <a:pPr eaLnBrk="1" hangingPunct="1"/>
            <a:endParaRPr lang="zh-TW" altLang="en-US" sz="2400" dirty="0" smtClean="0">
              <a:latin typeface="Times New Roman" pitchFamily="18" charset="0"/>
              <a:cs typeface="Times New Roman" pitchFamily="18" charset="0"/>
            </a:endParaRPr>
          </a:p>
        </p:txBody>
      </p:sp>
      <p:sp>
        <p:nvSpPr>
          <p:cNvPr id="35842" name="Rectangle 2"/>
          <p:cNvSpPr>
            <a:spLocks noGrp="1" noChangeArrowheads="1"/>
          </p:cNvSpPr>
          <p:nvPr>
            <p:ph type="title"/>
          </p:nvPr>
        </p:nvSpPr>
        <p:spPr/>
        <p:txBody>
          <a:bodyPr/>
          <a:lstStyle/>
          <a:p>
            <a:pPr eaLnBrk="1" hangingPunct="1"/>
            <a:r>
              <a:rPr lang="en-US" altLang="zh-TW" b="1" dirty="0" smtClean="0">
                <a:latin typeface="Times New Roman" pitchFamily="18" charset="0"/>
                <a:cs typeface="Times New Roman" pitchFamily="18" charset="0"/>
              </a:rPr>
              <a:t>Method of Repeating Variables</a:t>
            </a:r>
            <a:endParaRPr lang="zh-TW" altLang="en-US" b="1" dirty="0" smtClean="0">
              <a:latin typeface="Times New Roman" pitchFamily="18" charset="0"/>
              <a:cs typeface="Times New Roman" pitchFamily="18" charset="0"/>
            </a:endParaRPr>
          </a:p>
        </p:txBody>
      </p:sp>
      <p:pic>
        <p:nvPicPr>
          <p:cNvPr id="35844" name="Picture 4"/>
          <p:cNvPicPr>
            <a:picLocks noChangeAspect="1" noChangeArrowheads="1"/>
          </p:cNvPicPr>
          <p:nvPr/>
        </p:nvPicPr>
        <p:blipFill>
          <a:blip r:embed="rId3"/>
          <a:srcRect/>
          <a:stretch>
            <a:fillRect/>
          </a:stretch>
        </p:blipFill>
        <p:spPr bwMode="auto">
          <a:xfrm>
            <a:off x="609600" y="2438400"/>
            <a:ext cx="8001000" cy="37592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5BBC35B-A44B-4119-B8DA-DE9E3DFADA20}" type="slidenum">
              <a:rPr kumimoji="0" lang="en-US" smtClean="0"/>
              <a:pPr/>
              <a:t>17</a:t>
            </a:fld>
            <a:endParaRPr kumimoji="0" lang="en-US"/>
          </a:p>
        </p:txBody>
      </p:sp>
      <p:sp>
        <p:nvSpPr>
          <p:cNvPr id="6" name="Footer Placeholder 5"/>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5" name="Rectangle 3"/>
          <p:cNvSpPr>
            <a:spLocks noGrp="1" noChangeArrowheads="1"/>
          </p:cNvSpPr>
          <p:nvPr>
            <p:ph idx="1"/>
          </p:nvPr>
        </p:nvSpPr>
        <p:spPr/>
        <p:txBody>
          <a:bodyPr rtlCol="0">
            <a:normAutofit lnSpcReduction="10000"/>
          </a:bodyPr>
          <a:lstStyle/>
          <a:p>
            <a:pPr eaLnBrk="1" fontAlgn="auto" hangingPunct="1">
              <a:lnSpc>
                <a:spcPct val="80000"/>
              </a:lnSpc>
              <a:spcAft>
                <a:spcPts val="0"/>
              </a:spcAft>
              <a:buFont typeface="Arial" pitchFamily="34" charset="0"/>
              <a:buChar char="•"/>
              <a:defRPr/>
            </a:pPr>
            <a:r>
              <a:rPr lang="en-US" altLang="zh-TW" sz="2400" dirty="0" smtClean="0">
                <a:latin typeface="Times New Roman" pitchFamily="18" charset="0"/>
                <a:cs typeface="Times New Roman" pitchFamily="18" charset="0"/>
              </a:rPr>
              <a:t>Step 6:</a:t>
            </a:r>
          </a:p>
          <a:p>
            <a:pPr lvl="1" eaLnBrk="1" fontAlgn="auto" hangingPunct="1">
              <a:lnSpc>
                <a:spcPct val="80000"/>
              </a:lnSpc>
              <a:spcAft>
                <a:spcPts val="0"/>
              </a:spcAft>
              <a:buFont typeface="Arial" pitchFamily="34" charset="0"/>
              <a:buChar char="–"/>
              <a:defRPr/>
            </a:pPr>
            <a:r>
              <a:rPr lang="en-US" altLang="zh-TW" sz="2400" dirty="0" smtClean="0">
                <a:latin typeface="Times New Roman" pitchFamily="18" charset="0"/>
                <a:cs typeface="Times New Roman" pitchFamily="18" charset="0"/>
              </a:rPr>
              <a:t>Double check that the </a:t>
            </a:r>
            <a:r>
              <a:rPr lang="en-US" altLang="zh-TW" sz="2400" dirty="0" smtClean="0">
                <a:latin typeface="Times New Roman" pitchFamily="18" charset="0"/>
                <a:cs typeface="Times New Roman" pitchFamily="18" charset="0"/>
                <a:sym typeface="Symbol" pitchFamily="18" charset="2"/>
              </a:rPr>
              <a:t></a:t>
            </a:r>
            <a:r>
              <a:rPr lang="en-US" altLang="zh-TW" sz="2400" dirty="0" smtClean="0">
                <a:latin typeface="Times New Roman" pitchFamily="18" charset="0"/>
                <a:cs typeface="Times New Roman" pitchFamily="18" charset="0"/>
              </a:rPr>
              <a:t>’s are dimensionless. Write the functional relationship between </a:t>
            </a:r>
            <a:r>
              <a:rPr lang="en-US" altLang="zh-TW" sz="2400" dirty="0" smtClean="0">
                <a:latin typeface="Times New Roman" pitchFamily="18" charset="0"/>
                <a:cs typeface="Times New Roman" pitchFamily="18" charset="0"/>
                <a:sym typeface="Symbol" pitchFamily="18" charset="2"/>
              </a:rPr>
              <a:t></a:t>
            </a:r>
            <a:r>
              <a:rPr lang="en-US" altLang="zh-TW" sz="2400" dirty="0" smtClean="0">
                <a:latin typeface="Times New Roman" pitchFamily="18" charset="0"/>
                <a:cs typeface="Times New Roman" pitchFamily="18" charset="0"/>
              </a:rPr>
              <a:t>’s.</a:t>
            </a:r>
          </a:p>
          <a:p>
            <a:pPr lvl="1" eaLnBrk="1" fontAlgn="auto" hangingPunct="1">
              <a:lnSpc>
                <a:spcPct val="80000"/>
              </a:lnSpc>
              <a:spcAft>
                <a:spcPts val="0"/>
              </a:spcAft>
              <a:buFont typeface="Arial" pitchFamily="34" charset="0"/>
              <a:buChar char="–"/>
              <a:defRPr/>
            </a:pPr>
            <a:endParaRPr lang="en-US" altLang="zh-TW" sz="2400" dirty="0" smtClean="0">
              <a:latin typeface="Times New Roman" pitchFamily="18" charset="0"/>
              <a:cs typeface="Times New Roman" pitchFamily="18" charset="0"/>
            </a:endParaRPr>
          </a:p>
          <a:p>
            <a:pPr lvl="1" eaLnBrk="1" fontAlgn="auto" hangingPunct="1">
              <a:lnSpc>
                <a:spcPct val="80000"/>
              </a:lnSpc>
              <a:spcAft>
                <a:spcPts val="0"/>
              </a:spcAft>
              <a:buFont typeface="Arial" pitchFamily="34" charset="0"/>
              <a:buChar char="–"/>
              <a:defRPr/>
            </a:pPr>
            <a:endParaRPr lang="en-US" altLang="zh-TW" sz="2400" dirty="0" smtClean="0">
              <a:latin typeface="Times New Roman" pitchFamily="18" charset="0"/>
              <a:cs typeface="Times New Roman" pitchFamily="18" charset="0"/>
            </a:endParaRPr>
          </a:p>
          <a:p>
            <a:pPr lvl="1" eaLnBrk="1" fontAlgn="auto" hangingPunct="1">
              <a:lnSpc>
                <a:spcPct val="80000"/>
              </a:lnSpc>
              <a:spcAft>
                <a:spcPts val="0"/>
              </a:spcAft>
              <a:buFont typeface="Arial" pitchFamily="34" charset="0"/>
              <a:buChar char="–"/>
              <a:defRPr/>
            </a:pPr>
            <a:endParaRPr lang="en-US" altLang="zh-TW" sz="2400" dirty="0" smtClean="0">
              <a:latin typeface="Times New Roman" pitchFamily="18" charset="0"/>
              <a:cs typeface="Times New Roman" pitchFamily="18" charset="0"/>
            </a:endParaRPr>
          </a:p>
          <a:p>
            <a:pPr lvl="1" eaLnBrk="1" fontAlgn="auto" hangingPunct="1">
              <a:lnSpc>
                <a:spcPct val="80000"/>
              </a:lnSpc>
              <a:spcAft>
                <a:spcPts val="0"/>
              </a:spcAft>
              <a:buFont typeface="Arial" pitchFamily="34" charset="0"/>
              <a:buChar char="–"/>
              <a:defRPr/>
            </a:pPr>
            <a:r>
              <a:rPr lang="en-US" altLang="zh-TW" sz="2400" dirty="0" smtClean="0">
                <a:latin typeface="Times New Roman" pitchFamily="18" charset="0"/>
                <a:cs typeface="Times New Roman" pitchFamily="18" charset="0"/>
              </a:rPr>
              <a:t>Or, in terms of </a:t>
            </a:r>
            <a:r>
              <a:rPr lang="en-US" altLang="zh-TW" sz="2400" dirty="0" err="1" smtClean="0">
                <a:latin typeface="Times New Roman" pitchFamily="18" charset="0"/>
                <a:cs typeface="Times New Roman" pitchFamily="18" charset="0"/>
              </a:rPr>
              <a:t>nondimensional</a:t>
            </a:r>
            <a:r>
              <a:rPr lang="en-US" altLang="zh-TW" sz="2400" dirty="0" smtClean="0">
                <a:latin typeface="Times New Roman" pitchFamily="18" charset="0"/>
                <a:cs typeface="Times New Roman" pitchFamily="18" charset="0"/>
              </a:rPr>
              <a:t> variables,</a:t>
            </a:r>
          </a:p>
          <a:p>
            <a:pPr lvl="2" eaLnBrk="1" fontAlgn="auto" hangingPunct="1">
              <a:lnSpc>
                <a:spcPct val="80000"/>
              </a:lnSpc>
              <a:spcAft>
                <a:spcPts val="0"/>
              </a:spcAft>
              <a:buFont typeface="Arial" pitchFamily="34" charset="0"/>
              <a:buChar char="•"/>
              <a:defRPr/>
            </a:pPr>
            <a:endParaRPr lang="zh-TW" altLang="en-US" sz="1800" dirty="0" smtClean="0">
              <a:latin typeface="Times New Roman" pitchFamily="18" charset="0"/>
              <a:cs typeface="Times New Roman" pitchFamily="18" charset="0"/>
            </a:endParaRPr>
          </a:p>
          <a:p>
            <a:pPr eaLnBrk="1" fontAlgn="auto" hangingPunct="1">
              <a:lnSpc>
                <a:spcPct val="80000"/>
              </a:lnSpc>
              <a:spcAft>
                <a:spcPts val="0"/>
              </a:spcAft>
              <a:buFont typeface="Arial" pitchFamily="34" charset="0"/>
              <a:buChar char="•"/>
              <a:defRPr/>
            </a:pPr>
            <a:endParaRPr lang="zh-TW" altLang="en-US" sz="2400" dirty="0" smtClean="0">
              <a:latin typeface="Times New Roman" pitchFamily="18" charset="0"/>
              <a:cs typeface="Times New Roman" pitchFamily="18" charset="0"/>
            </a:endParaRPr>
          </a:p>
          <a:p>
            <a:pPr eaLnBrk="1" fontAlgn="auto" hangingPunct="1">
              <a:lnSpc>
                <a:spcPct val="80000"/>
              </a:lnSpc>
              <a:spcAft>
                <a:spcPts val="0"/>
              </a:spcAft>
              <a:buFont typeface="Arial" pitchFamily="34" charset="0"/>
              <a:buChar char="•"/>
              <a:defRPr/>
            </a:pPr>
            <a:r>
              <a:rPr lang="en-US" altLang="zh-TW" sz="2400" dirty="0" smtClean="0">
                <a:latin typeface="Times New Roman" pitchFamily="18" charset="0"/>
                <a:cs typeface="Times New Roman" pitchFamily="18" charset="0"/>
              </a:rPr>
              <a:t>Overall conclusion: Method of repeating variables properly predicts the functional relationship between dimensionless groups.</a:t>
            </a:r>
          </a:p>
          <a:p>
            <a:pPr eaLnBrk="1" fontAlgn="auto" hangingPunct="1">
              <a:lnSpc>
                <a:spcPct val="80000"/>
              </a:lnSpc>
              <a:spcAft>
                <a:spcPts val="0"/>
              </a:spcAft>
              <a:buFont typeface="Arial" pitchFamily="34" charset="0"/>
              <a:buChar char="•"/>
              <a:defRPr/>
            </a:pPr>
            <a:r>
              <a:rPr lang="en-US" altLang="zh-TW" sz="2400" dirty="0" smtClean="0">
                <a:latin typeface="Times New Roman" pitchFamily="18" charset="0"/>
                <a:cs typeface="Times New Roman" pitchFamily="18" charset="0"/>
              </a:rPr>
              <a:t>However, the method cannot predict the exact mathematical form of the equation.</a:t>
            </a:r>
            <a:endParaRPr lang="zh-TW" altLang="en-US" sz="2400" dirty="0" smtClean="0">
              <a:latin typeface="Times New Roman" pitchFamily="18" charset="0"/>
              <a:cs typeface="Times New Roman" pitchFamily="18" charset="0"/>
            </a:endParaRPr>
          </a:p>
        </p:txBody>
      </p:sp>
      <p:sp>
        <p:nvSpPr>
          <p:cNvPr id="38914" name="Rectangle 2"/>
          <p:cNvSpPr>
            <a:spLocks noGrp="1" noChangeArrowheads="1"/>
          </p:cNvSpPr>
          <p:nvPr>
            <p:ph type="title"/>
          </p:nvPr>
        </p:nvSpPr>
        <p:spPr/>
        <p:txBody>
          <a:bodyPr/>
          <a:lstStyle/>
          <a:p>
            <a:pPr eaLnBrk="1" hangingPunct="1"/>
            <a:r>
              <a:rPr lang="en-US" altLang="zh-TW" b="1" dirty="0" smtClean="0">
                <a:latin typeface="Times New Roman" pitchFamily="18" charset="0"/>
                <a:cs typeface="Times New Roman" pitchFamily="18" charset="0"/>
              </a:rPr>
              <a:t>Method of Repeating Variables</a:t>
            </a:r>
            <a:endParaRPr lang="zh-TW" altLang="en-US" b="1" dirty="0" smtClean="0">
              <a:latin typeface="Times New Roman" pitchFamily="18" charset="0"/>
              <a:cs typeface="Times New Roman" pitchFamily="18" charset="0"/>
            </a:endParaRPr>
          </a:p>
        </p:txBody>
      </p:sp>
      <p:pic>
        <p:nvPicPr>
          <p:cNvPr id="38916" name="Picture 6"/>
          <p:cNvPicPr>
            <a:picLocks noChangeAspect="1" noChangeArrowheads="1"/>
          </p:cNvPicPr>
          <p:nvPr/>
        </p:nvPicPr>
        <p:blipFill>
          <a:blip r:embed="rId3"/>
          <a:srcRect/>
          <a:stretch>
            <a:fillRect/>
          </a:stretch>
        </p:blipFill>
        <p:spPr bwMode="auto">
          <a:xfrm>
            <a:off x="1371600" y="2133600"/>
            <a:ext cx="5334000" cy="769938"/>
          </a:xfrm>
          <a:prstGeom prst="rect">
            <a:avLst/>
          </a:prstGeom>
          <a:noFill/>
          <a:ln w="9525">
            <a:noFill/>
            <a:miter lim="800000"/>
            <a:headEnd/>
            <a:tailEnd/>
          </a:ln>
        </p:spPr>
      </p:pic>
      <p:pic>
        <p:nvPicPr>
          <p:cNvPr id="38917" name="Picture 7"/>
          <p:cNvPicPr>
            <a:picLocks noChangeAspect="1" noChangeArrowheads="1"/>
          </p:cNvPicPr>
          <p:nvPr/>
        </p:nvPicPr>
        <p:blipFill>
          <a:blip r:embed="rId4"/>
          <a:srcRect/>
          <a:stretch>
            <a:fillRect/>
          </a:stretch>
        </p:blipFill>
        <p:spPr bwMode="auto">
          <a:xfrm>
            <a:off x="2667000" y="3505200"/>
            <a:ext cx="2362200" cy="50323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D5BBC35B-A44B-4119-B8DA-DE9E3DFADA20}" type="slidenum">
              <a:rPr kumimoji="0" lang="en-US" smtClean="0"/>
              <a:pPr/>
              <a:t>18</a:t>
            </a:fld>
            <a:endParaRPr kumimoji="0" lang="en-US"/>
          </a:p>
        </p:txBody>
      </p:sp>
      <p:sp>
        <p:nvSpPr>
          <p:cNvPr id="7" name="Footer Placeholder 6"/>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304800" y="1143000"/>
            <a:ext cx="8458200" cy="5105400"/>
          </a:xfrm>
        </p:spPr>
        <p:txBody>
          <a:bodyPr/>
          <a:lstStyle/>
          <a:p>
            <a:pPr eaLnBrk="1" hangingPunct="1">
              <a:lnSpc>
                <a:spcPct val="80000"/>
              </a:lnSpc>
            </a:pPr>
            <a:r>
              <a:rPr lang="en-US" altLang="zh-TW" sz="2400" dirty="0" smtClean="0">
                <a:latin typeface="Times New Roman" pitchFamily="18" charset="0"/>
                <a:cs typeface="Times New Roman" pitchFamily="18" charset="0"/>
              </a:rPr>
              <a:t>Never pick the dependent variable. Otherwise, it may appear in all the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’s.</a:t>
            </a:r>
          </a:p>
          <a:p>
            <a:pPr eaLnBrk="1" hangingPunct="1">
              <a:lnSpc>
                <a:spcPct val="80000"/>
              </a:lnSpc>
            </a:pPr>
            <a:r>
              <a:rPr lang="en-US" altLang="zh-TW" sz="2400" dirty="0" smtClean="0">
                <a:latin typeface="Times New Roman" pitchFamily="18" charset="0"/>
                <a:cs typeface="Times New Roman" pitchFamily="18" charset="0"/>
              </a:rPr>
              <a:t>Chosen repeating parameters must not </a:t>
            </a:r>
            <a:r>
              <a:rPr lang="en-US" altLang="zh-TW" sz="2400" i="1" dirty="0" smtClean="0">
                <a:latin typeface="Times New Roman" pitchFamily="18" charset="0"/>
                <a:cs typeface="Times New Roman" pitchFamily="18" charset="0"/>
              </a:rPr>
              <a:t>by themselves </a:t>
            </a:r>
            <a:r>
              <a:rPr lang="en-US" altLang="zh-TW" sz="2400" dirty="0" smtClean="0">
                <a:latin typeface="Times New Roman" pitchFamily="18" charset="0"/>
                <a:cs typeface="Times New Roman" pitchFamily="18" charset="0"/>
              </a:rPr>
              <a:t>be able to form a dimensionless group. Otherwise, it would be impossible to generate the rest of the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’s.</a:t>
            </a:r>
          </a:p>
          <a:p>
            <a:pPr eaLnBrk="1" hangingPunct="1">
              <a:lnSpc>
                <a:spcPct val="80000"/>
              </a:lnSpc>
            </a:pPr>
            <a:r>
              <a:rPr lang="en-US" altLang="zh-TW" sz="2400" dirty="0" smtClean="0">
                <a:latin typeface="Times New Roman" pitchFamily="18" charset="0"/>
                <a:cs typeface="Times New Roman" pitchFamily="18" charset="0"/>
              </a:rPr>
              <a:t>Chosen repeating parameters must represent </a:t>
            </a:r>
            <a:r>
              <a:rPr lang="en-US" altLang="zh-TW" sz="2400" i="1" dirty="0" smtClean="0">
                <a:latin typeface="Times New Roman" pitchFamily="18" charset="0"/>
                <a:cs typeface="Times New Roman" pitchFamily="18" charset="0"/>
              </a:rPr>
              <a:t>all </a:t>
            </a:r>
            <a:r>
              <a:rPr lang="en-US" altLang="zh-TW" sz="2400" dirty="0" smtClean="0">
                <a:latin typeface="Times New Roman" pitchFamily="18" charset="0"/>
                <a:cs typeface="Times New Roman" pitchFamily="18" charset="0"/>
              </a:rPr>
              <a:t>the primary dimensions.</a:t>
            </a:r>
          </a:p>
          <a:p>
            <a:pPr eaLnBrk="1" hangingPunct="1">
              <a:lnSpc>
                <a:spcPct val="80000"/>
              </a:lnSpc>
            </a:pPr>
            <a:r>
              <a:rPr lang="en-US" altLang="zh-TW" sz="2400" dirty="0" smtClean="0">
                <a:latin typeface="Times New Roman" pitchFamily="18" charset="0"/>
                <a:cs typeface="Times New Roman" pitchFamily="18" charset="0"/>
              </a:rPr>
              <a:t>Never pick parameters that are already dimensionless.</a:t>
            </a:r>
          </a:p>
          <a:p>
            <a:pPr eaLnBrk="1" hangingPunct="1">
              <a:lnSpc>
                <a:spcPct val="80000"/>
              </a:lnSpc>
            </a:pPr>
            <a:r>
              <a:rPr lang="en-US" altLang="zh-TW" sz="2400" dirty="0" smtClean="0">
                <a:latin typeface="Times New Roman" pitchFamily="18" charset="0"/>
                <a:cs typeface="Times New Roman" pitchFamily="18" charset="0"/>
              </a:rPr>
              <a:t>Never pick two parameters with the same dimensions or with dimensions that differ by only an exponent.</a:t>
            </a:r>
          </a:p>
          <a:p>
            <a:pPr eaLnBrk="1" hangingPunct="1">
              <a:lnSpc>
                <a:spcPct val="80000"/>
              </a:lnSpc>
            </a:pPr>
            <a:r>
              <a:rPr lang="en-US" altLang="zh-TW" sz="2400" dirty="0" smtClean="0">
                <a:latin typeface="Times New Roman" pitchFamily="18" charset="0"/>
                <a:cs typeface="Times New Roman" pitchFamily="18" charset="0"/>
              </a:rPr>
              <a:t>Choose dimensional constants over dimensional variables so that only one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 contains the dimensional variable.</a:t>
            </a:r>
          </a:p>
          <a:p>
            <a:pPr eaLnBrk="1" hangingPunct="1">
              <a:lnSpc>
                <a:spcPct val="80000"/>
              </a:lnSpc>
            </a:pPr>
            <a:r>
              <a:rPr lang="en-US" altLang="zh-TW" sz="2400" dirty="0" smtClean="0">
                <a:latin typeface="Times New Roman" pitchFamily="18" charset="0"/>
                <a:cs typeface="Times New Roman" pitchFamily="18" charset="0"/>
              </a:rPr>
              <a:t>Pick common parameters since they may appear in each of the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’s.</a:t>
            </a:r>
          </a:p>
          <a:p>
            <a:pPr eaLnBrk="1" hangingPunct="1">
              <a:lnSpc>
                <a:spcPct val="80000"/>
              </a:lnSpc>
            </a:pPr>
            <a:r>
              <a:rPr lang="en-US" altLang="zh-TW" sz="2400" dirty="0" smtClean="0">
                <a:latin typeface="Times New Roman" pitchFamily="18" charset="0"/>
                <a:cs typeface="Times New Roman" pitchFamily="18" charset="0"/>
              </a:rPr>
              <a:t>Pick simple parameters over complex parameters.</a:t>
            </a:r>
          </a:p>
        </p:txBody>
      </p:sp>
      <p:sp>
        <p:nvSpPr>
          <p:cNvPr id="34818" name="Rectangle 2"/>
          <p:cNvSpPr>
            <a:spLocks noGrp="1" noChangeArrowheads="1"/>
          </p:cNvSpPr>
          <p:nvPr>
            <p:ph type="title"/>
          </p:nvPr>
        </p:nvSpPr>
        <p:spPr/>
        <p:txBody>
          <a:bodyPr/>
          <a:lstStyle/>
          <a:p>
            <a:pPr eaLnBrk="1" hangingPunct="1"/>
            <a:r>
              <a:rPr lang="en-US" altLang="en-US" sz="3200" b="1" dirty="0" smtClean="0">
                <a:latin typeface="Times New Roman" pitchFamily="18" charset="0"/>
                <a:cs typeface="Times New Roman" pitchFamily="18" charset="0"/>
              </a:rPr>
              <a:t>Guidelines for choosing </a:t>
            </a:r>
            <a:r>
              <a:rPr lang="en-US" altLang="en-US" sz="3200" b="1" i="1" dirty="0" smtClean="0">
                <a:latin typeface="Times New Roman" pitchFamily="18" charset="0"/>
                <a:cs typeface="Times New Roman" pitchFamily="18" charset="0"/>
              </a:rPr>
              <a:t>Repeating parameters</a:t>
            </a:r>
            <a:endParaRPr lang="zh-TW" altLang="en-US" sz="3200"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19</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438400"/>
            <a:ext cx="7620000" cy="2133600"/>
          </a:xfrm>
        </p:spPr>
        <p:txBody>
          <a:bodyPr>
            <a:normAutofit fontScale="90000"/>
          </a:bodyPr>
          <a:lstStyle/>
          <a:p>
            <a:pPr algn="ctr"/>
            <a:r>
              <a:rPr lang="en-US" b="1" dirty="0" smtClean="0">
                <a:latin typeface="Times New Roman" pitchFamily="18" charset="0"/>
                <a:cs typeface="Times New Roman" pitchFamily="18" charset="0"/>
              </a:rPr>
              <a:t>Unit 8:</a:t>
            </a:r>
            <a:r>
              <a:rPr lang="en-US" dirty="0" smtClean="0"/>
              <a:t/>
            </a:r>
            <a:br>
              <a:rPr lang="en-US" dirty="0" smtClean="0"/>
            </a:br>
            <a:r>
              <a:rPr lang="en-US" b="1" dirty="0" err="1" smtClean="0">
                <a:latin typeface="Times New Roman" pitchFamily="18" charset="0"/>
                <a:cs typeface="Times New Roman" pitchFamily="18" charset="0"/>
              </a:rPr>
              <a:t>DIMENSIONal</a:t>
            </a:r>
            <a:r>
              <a:rPr lang="en-US" b="1" dirty="0" smtClean="0">
                <a:latin typeface="Times New Roman" pitchFamily="18" charset="0"/>
                <a:cs typeface="Times New Roman" pitchFamily="18" charset="0"/>
              </a:rPr>
              <a:t>  ANALYSIS &amp; model studies</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5181600"/>
            <a:ext cx="6705600" cy="533400"/>
          </a:xfrm>
        </p:spPr>
        <p:txBody>
          <a:bodyPr/>
          <a:lstStyle/>
          <a:p>
            <a:endParaRPr lang="en-US"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228600" y="1600200"/>
            <a:ext cx="4724400" cy="2286000"/>
          </a:xfrm>
        </p:spPr>
        <p:txBody>
          <a:bodyPr/>
          <a:lstStyle/>
          <a:p>
            <a:pPr eaLnBrk="1" hangingPunct="1">
              <a:lnSpc>
                <a:spcPct val="95000"/>
              </a:lnSpc>
            </a:pPr>
            <a:r>
              <a:rPr lang="en-US" altLang="en-US" sz="2000" dirty="0" smtClean="0">
                <a:latin typeface="Times New Roman" pitchFamily="18" charset="0"/>
                <a:cs typeface="Times New Roman" pitchFamily="18" charset="0"/>
              </a:rPr>
              <a:t>Consider flow </a:t>
            </a:r>
            <a:r>
              <a:rPr lang="en-US" altLang="zh-TW" sz="2000" dirty="0" smtClean="0">
                <a:latin typeface="Times New Roman" pitchFamily="18" charset="0"/>
                <a:cs typeface="Times New Roman" pitchFamily="18" charset="0"/>
              </a:rPr>
              <a:t>shown</a:t>
            </a:r>
            <a:r>
              <a:rPr lang="en-US" altLang="en-US" sz="2000" dirty="0" smtClean="0">
                <a:latin typeface="Times New Roman" pitchFamily="18" charset="0"/>
                <a:cs typeface="Times New Roman" pitchFamily="18" charset="0"/>
              </a:rPr>
              <a:t> in Fig</a:t>
            </a:r>
            <a:r>
              <a:rPr lang="en-US" altLang="zh-TW" sz="2000" dirty="0" smtClean="0">
                <a:latin typeface="Times New Roman" pitchFamily="18" charset="0"/>
                <a:cs typeface="Times New Roman" pitchFamily="18" charset="0"/>
              </a:rPr>
              <a:t>.</a:t>
            </a:r>
            <a:r>
              <a:rPr lang="en-US" altLang="en-US" sz="2000" dirty="0" smtClean="0">
                <a:latin typeface="Times New Roman" pitchFamily="18" charset="0"/>
                <a:cs typeface="Times New Roman" pitchFamily="18" charset="0"/>
              </a:rPr>
              <a:t>; </a:t>
            </a:r>
            <a:r>
              <a:rPr lang="en-US" altLang="en-US" sz="2000" i="1" dirty="0" smtClean="0">
                <a:latin typeface="Times New Roman" pitchFamily="18" charset="0"/>
                <a:cs typeface="Times New Roman" pitchFamily="18" charset="0"/>
              </a:rPr>
              <a:t>V </a:t>
            </a:r>
            <a:r>
              <a:rPr lang="en-US" altLang="en-US" sz="2000" dirty="0" smtClean="0">
                <a:latin typeface="Times New Roman" pitchFamily="18" charset="0"/>
                <a:cs typeface="Times New Roman" pitchFamily="18" charset="0"/>
              </a:rPr>
              <a:t>is the average speed across the pipe cross section. </a:t>
            </a:r>
            <a:r>
              <a:rPr lang="en-US" altLang="zh-TW" sz="2000" dirty="0" smtClean="0">
                <a:latin typeface="Times New Roman" pitchFamily="18" charset="0"/>
                <a:cs typeface="Times New Roman" pitchFamily="18" charset="0"/>
              </a:rPr>
              <a:t>The</a:t>
            </a:r>
            <a:r>
              <a:rPr lang="en-US" altLang="en-US" sz="2000" dirty="0" smtClean="0">
                <a:latin typeface="Times New Roman" pitchFamily="18" charset="0"/>
                <a:cs typeface="Times New Roman" pitchFamily="18" charset="0"/>
              </a:rPr>
              <a:t> flow </a:t>
            </a:r>
            <a:r>
              <a:rPr lang="en-US" altLang="zh-TW" sz="2000" dirty="0" smtClean="0">
                <a:latin typeface="Times New Roman" pitchFamily="18" charset="0"/>
                <a:cs typeface="Times New Roman" pitchFamily="18" charset="0"/>
              </a:rPr>
              <a:t>is</a:t>
            </a:r>
            <a:r>
              <a:rPr lang="en-US" altLang="en-US" sz="2000" dirty="0" smtClean="0">
                <a:latin typeface="Times New Roman" pitchFamily="18" charset="0"/>
                <a:cs typeface="Times New Roman" pitchFamily="18" charset="0"/>
              </a:rPr>
              <a:t> </a:t>
            </a:r>
            <a:r>
              <a:rPr lang="en-US" altLang="en-US" sz="2000" b="1" dirty="0" smtClean="0">
                <a:latin typeface="Times New Roman" pitchFamily="18" charset="0"/>
                <a:cs typeface="Times New Roman" pitchFamily="18" charset="0"/>
              </a:rPr>
              <a:t>fully developed, </a:t>
            </a:r>
            <a:r>
              <a:rPr lang="en-US" altLang="en-US" sz="2000" dirty="0" smtClean="0">
                <a:latin typeface="Times New Roman" pitchFamily="18" charset="0"/>
                <a:cs typeface="Times New Roman" pitchFamily="18" charset="0"/>
              </a:rPr>
              <a:t>which</a:t>
            </a:r>
            <a:r>
              <a:rPr lang="en-US" altLang="zh-TW" sz="2000" dirty="0" smtClean="0">
                <a:latin typeface="Times New Roman" pitchFamily="18" charset="0"/>
                <a:cs typeface="Times New Roman" pitchFamily="18" charset="0"/>
              </a:rPr>
              <a:t> </a:t>
            </a:r>
            <a:r>
              <a:rPr lang="en-US" altLang="en-US" sz="2000" dirty="0" smtClean="0">
                <a:latin typeface="Times New Roman" pitchFamily="18" charset="0"/>
                <a:cs typeface="Times New Roman" pitchFamily="18" charset="0"/>
              </a:rPr>
              <a:t>means that the</a:t>
            </a:r>
            <a:r>
              <a:rPr lang="en-US" altLang="zh-TW" sz="2000" dirty="0" smtClean="0">
                <a:latin typeface="Times New Roman" pitchFamily="18" charset="0"/>
                <a:cs typeface="Times New Roman" pitchFamily="18" charset="0"/>
              </a:rPr>
              <a:t> </a:t>
            </a:r>
            <a:r>
              <a:rPr lang="en-US" altLang="en-US" sz="2000" dirty="0" smtClean="0">
                <a:latin typeface="Times New Roman" pitchFamily="18" charset="0"/>
                <a:cs typeface="Times New Roman" pitchFamily="18" charset="0"/>
              </a:rPr>
              <a:t>velocity profile also remains uniform down the pipe. Because of frictional</a:t>
            </a:r>
            <a:r>
              <a:rPr lang="en-US" altLang="zh-TW" sz="2000" dirty="0" smtClean="0">
                <a:latin typeface="Times New Roman" pitchFamily="18" charset="0"/>
                <a:cs typeface="Times New Roman" pitchFamily="18" charset="0"/>
              </a:rPr>
              <a:t> </a:t>
            </a:r>
            <a:r>
              <a:rPr lang="en-US" altLang="en-US" sz="2000" dirty="0" smtClean="0">
                <a:latin typeface="Times New Roman" pitchFamily="18" charset="0"/>
                <a:cs typeface="Times New Roman" pitchFamily="18" charset="0"/>
              </a:rPr>
              <a:t>forces between the fluid and the pi</a:t>
            </a:r>
            <a:r>
              <a:rPr lang="en-US" altLang="zh-TW" sz="2000" dirty="0" smtClean="0">
                <a:latin typeface="Times New Roman" pitchFamily="18" charset="0"/>
                <a:cs typeface="Times New Roman" pitchFamily="18" charset="0"/>
              </a:rPr>
              <a:t>pe </a:t>
            </a:r>
            <a:r>
              <a:rPr lang="en-US" altLang="en-US" sz="2000" dirty="0" smtClean="0">
                <a:latin typeface="Times New Roman" pitchFamily="18" charset="0"/>
                <a:cs typeface="Times New Roman" pitchFamily="18" charset="0"/>
              </a:rPr>
              <a:t>wall, there </a:t>
            </a:r>
          </a:p>
        </p:txBody>
      </p:sp>
      <p:sp>
        <p:nvSpPr>
          <p:cNvPr id="41986" name="Rectangle 2"/>
          <p:cNvSpPr>
            <a:spLocks noGrp="1" noChangeArrowheads="1"/>
          </p:cNvSpPr>
          <p:nvPr>
            <p:ph type="title"/>
          </p:nvPr>
        </p:nvSpPr>
        <p:spPr/>
        <p:txBody>
          <a:bodyPr/>
          <a:lstStyle/>
          <a:p>
            <a:pPr eaLnBrk="1" hangingPunct="1"/>
            <a:r>
              <a:rPr lang="en-US" altLang="zh-TW" b="1" i="1" dirty="0" smtClean="0">
                <a:solidFill>
                  <a:schemeClr val="tx1"/>
                </a:solidFill>
                <a:latin typeface="Times New Roman" pitchFamily="18" charset="0"/>
                <a:cs typeface="Times New Roman" pitchFamily="18" charset="0"/>
              </a:rPr>
              <a:t>EXAMPLE: </a:t>
            </a:r>
            <a:r>
              <a:rPr lang="en-US" altLang="en-US" b="1" dirty="0" smtClean="0">
                <a:solidFill>
                  <a:schemeClr val="tx1"/>
                </a:solidFill>
                <a:latin typeface="Times New Roman" pitchFamily="18" charset="0"/>
                <a:cs typeface="Times New Roman" pitchFamily="18" charset="0"/>
              </a:rPr>
              <a:t>Friction in a Pipe</a:t>
            </a:r>
            <a:endParaRPr lang="zh-TW" altLang="en-US" dirty="0" smtClean="0">
              <a:solidFill>
                <a:schemeClr val="tx1"/>
              </a:solidFill>
              <a:latin typeface="Times New Roman" pitchFamily="18" charset="0"/>
              <a:cs typeface="Times New Roman" pitchFamily="18" charset="0"/>
            </a:endParaRPr>
          </a:p>
        </p:txBody>
      </p:sp>
      <p:pic>
        <p:nvPicPr>
          <p:cNvPr id="41988" name="Picture 41"/>
          <p:cNvPicPr>
            <a:picLocks noChangeAspect="1" noChangeArrowheads="1"/>
          </p:cNvPicPr>
          <p:nvPr/>
        </p:nvPicPr>
        <p:blipFill>
          <a:blip r:embed="rId3"/>
          <a:srcRect/>
          <a:stretch>
            <a:fillRect/>
          </a:stretch>
        </p:blipFill>
        <p:spPr bwMode="auto">
          <a:xfrm>
            <a:off x="4876800" y="1600200"/>
            <a:ext cx="3848100" cy="1981200"/>
          </a:xfrm>
          <a:prstGeom prst="rect">
            <a:avLst/>
          </a:prstGeom>
          <a:noFill/>
          <a:ln w="9525">
            <a:noFill/>
            <a:miter lim="800000"/>
            <a:headEnd/>
            <a:tailEnd/>
          </a:ln>
        </p:spPr>
      </p:pic>
      <p:sp>
        <p:nvSpPr>
          <p:cNvPr id="41989" name="Rectangle 42"/>
          <p:cNvSpPr>
            <a:spLocks noChangeArrowheads="1"/>
          </p:cNvSpPr>
          <p:nvPr/>
        </p:nvSpPr>
        <p:spPr bwMode="auto">
          <a:xfrm>
            <a:off x="381000" y="3581400"/>
            <a:ext cx="8382000" cy="2139047"/>
          </a:xfrm>
          <a:prstGeom prst="rect">
            <a:avLst/>
          </a:prstGeom>
          <a:noFill/>
          <a:ln w="9525">
            <a:noFill/>
            <a:miter lim="800000"/>
            <a:headEnd/>
            <a:tailEnd/>
          </a:ln>
        </p:spPr>
        <p:txBody>
          <a:bodyPr>
            <a:spAutoFit/>
          </a:bodyPr>
          <a:lstStyle/>
          <a:p>
            <a:pPr>
              <a:lnSpc>
                <a:spcPct val="95000"/>
              </a:lnSpc>
              <a:spcBef>
                <a:spcPct val="20000"/>
              </a:spcBef>
            </a:pPr>
            <a:r>
              <a:rPr lang="en-US" altLang="en-US" sz="2000" dirty="0">
                <a:latin typeface="Times New Roman" pitchFamily="18" charset="0"/>
                <a:cs typeface="Times New Roman" pitchFamily="18" charset="0"/>
              </a:rPr>
              <a:t>exists a shear stress </a:t>
            </a:r>
            <a:r>
              <a:rPr lang="en-US" altLang="en-US" sz="2000" dirty="0" err="1">
                <a:latin typeface="Times New Roman" pitchFamily="18" charset="0"/>
                <a:cs typeface="Times New Roman" pitchFamily="18" charset="0"/>
              </a:rPr>
              <a:t>t</a:t>
            </a:r>
            <a:r>
              <a:rPr lang="en-US" altLang="en-US" sz="2000" i="1" baseline="-25000" dirty="0" err="1">
                <a:latin typeface="Times New Roman" pitchFamily="18" charset="0"/>
                <a:cs typeface="Times New Roman" pitchFamily="18" charset="0"/>
              </a:rPr>
              <a:t>w</a:t>
            </a:r>
            <a:r>
              <a:rPr lang="en-US" altLang="en-US" sz="2000" i="1" baseline="-25000" dirty="0">
                <a:latin typeface="Times New Roman" pitchFamily="18" charset="0"/>
                <a:cs typeface="Times New Roman" pitchFamily="18" charset="0"/>
              </a:rPr>
              <a:t> </a:t>
            </a:r>
            <a:r>
              <a:rPr lang="en-US" altLang="en-US" sz="2000" dirty="0">
                <a:latin typeface="Times New Roman" pitchFamily="18" charset="0"/>
                <a:cs typeface="Times New Roman" pitchFamily="18" charset="0"/>
              </a:rPr>
              <a:t>on</a:t>
            </a:r>
            <a:r>
              <a:rPr lang="en-US" altLang="zh-TW" sz="2000" dirty="0">
                <a:latin typeface="Times New Roman" pitchFamily="18" charset="0"/>
                <a:cs typeface="Times New Roman" pitchFamily="18" charset="0"/>
              </a:rPr>
              <a:t> </a:t>
            </a:r>
            <a:r>
              <a:rPr lang="en-US" altLang="en-US" sz="2000" dirty="0">
                <a:latin typeface="Times New Roman" pitchFamily="18" charset="0"/>
                <a:cs typeface="Times New Roman" pitchFamily="18" charset="0"/>
              </a:rPr>
              <a:t>the inside pipe wall. The shear stress is also constant down the</a:t>
            </a:r>
            <a:r>
              <a:rPr lang="en-US" altLang="zh-TW" sz="2000" dirty="0">
                <a:latin typeface="Times New Roman" pitchFamily="18" charset="0"/>
                <a:cs typeface="Times New Roman" pitchFamily="18" charset="0"/>
              </a:rPr>
              <a:t> </a:t>
            </a:r>
            <a:r>
              <a:rPr lang="en-US" altLang="en-US" sz="2000" dirty="0">
                <a:latin typeface="Times New Roman" pitchFamily="18" charset="0"/>
                <a:cs typeface="Times New Roman" pitchFamily="18" charset="0"/>
              </a:rPr>
              <a:t>pipe in the region. We assume some constant average roughness</a:t>
            </a:r>
            <a:r>
              <a:rPr lang="en-US" altLang="zh-TW" sz="2000" dirty="0">
                <a:latin typeface="Times New Roman" pitchFamily="18" charset="0"/>
                <a:cs typeface="Times New Roman" pitchFamily="18" charset="0"/>
              </a:rPr>
              <a:t> </a:t>
            </a:r>
            <a:r>
              <a:rPr lang="en-US" altLang="en-US" sz="2000" dirty="0">
                <a:latin typeface="Times New Roman" pitchFamily="18" charset="0"/>
                <a:cs typeface="Times New Roman" pitchFamily="18" charset="0"/>
              </a:rPr>
              <a:t>height</a:t>
            </a:r>
            <a:r>
              <a:rPr lang="en-US" altLang="zh-TW" sz="2000" dirty="0">
                <a:latin typeface="Times New Roman" pitchFamily="18" charset="0"/>
                <a:cs typeface="Times New Roman" pitchFamily="18" charset="0"/>
              </a:rPr>
              <a:t>, </a:t>
            </a:r>
            <a:r>
              <a:rPr lang="en-US" altLang="zh-TW" sz="2000" dirty="0">
                <a:latin typeface="Times New Roman" pitchFamily="18" charset="0"/>
                <a:cs typeface="Times New Roman" pitchFamily="18" charset="0"/>
                <a:sym typeface="Symbol" pitchFamily="16" charset="2"/>
              </a:rPr>
              <a:t>,</a:t>
            </a:r>
            <a:r>
              <a:rPr lang="en-US" altLang="en-US" sz="2000" dirty="0">
                <a:latin typeface="Times New Roman" pitchFamily="18" charset="0"/>
                <a:cs typeface="Times New Roman" pitchFamily="18" charset="0"/>
              </a:rPr>
              <a:t>  along the inside wall of the pipe. In fact, the only parameter</a:t>
            </a:r>
            <a:r>
              <a:rPr lang="en-US" altLang="zh-TW" sz="2000" dirty="0">
                <a:latin typeface="Times New Roman" pitchFamily="18" charset="0"/>
                <a:cs typeface="Times New Roman" pitchFamily="18" charset="0"/>
              </a:rPr>
              <a:t> </a:t>
            </a:r>
            <a:r>
              <a:rPr lang="en-US" altLang="en-US" sz="2000" dirty="0">
                <a:latin typeface="Times New Roman" pitchFamily="18" charset="0"/>
                <a:cs typeface="Times New Roman" pitchFamily="18" charset="0"/>
              </a:rPr>
              <a:t>that is </a:t>
            </a:r>
            <a:r>
              <a:rPr lang="en-US" altLang="en-US" sz="2000" i="1" dirty="0">
                <a:latin typeface="Times New Roman" pitchFamily="18" charset="0"/>
                <a:cs typeface="Times New Roman" pitchFamily="18" charset="0"/>
              </a:rPr>
              <a:t>not </a:t>
            </a:r>
            <a:r>
              <a:rPr lang="en-US" altLang="en-US" sz="2000" dirty="0">
                <a:latin typeface="Times New Roman" pitchFamily="18" charset="0"/>
                <a:cs typeface="Times New Roman" pitchFamily="18" charset="0"/>
              </a:rPr>
              <a:t>constant down the length of pipe is the pressure, which must</a:t>
            </a:r>
            <a:r>
              <a:rPr lang="en-US" altLang="zh-TW" sz="2000" dirty="0">
                <a:latin typeface="Times New Roman" pitchFamily="18" charset="0"/>
                <a:cs typeface="Times New Roman" pitchFamily="18" charset="0"/>
              </a:rPr>
              <a:t> </a:t>
            </a:r>
            <a:r>
              <a:rPr lang="en-US" altLang="en-US" sz="2000" dirty="0">
                <a:latin typeface="Times New Roman" pitchFamily="18" charset="0"/>
                <a:cs typeface="Times New Roman" pitchFamily="18" charset="0"/>
              </a:rPr>
              <a:t>decrease (linearly) down the pipe in order to “push” the fluid through the</a:t>
            </a:r>
            <a:r>
              <a:rPr lang="en-US" altLang="zh-TW" sz="2000" dirty="0">
                <a:latin typeface="Times New Roman" pitchFamily="18" charset="0"/>
                <a:cs typeface="Times New Roman" pitchFamily="18" charset="0"/>
              </a:rPr>
              <a:t> </a:t>
            </a:r>
            <a:r>
              <a:rPr lang="en-US" altLang="en-US" sz="2000" dirty="0">
                <a:latin typeface="Times New Roman" pitchFamily="18" charset="0"/>
                <a:cs typeface="Times New Roman" pitchFamily="18" charset="0"/>
              </a:rPr>
              <a:t>pipe to overcome friction. Develop a </a:t>
            </a:r>
            <a:r>
              <a:rPr lang="en-US" altLang="en-US" sz="2000" dirty="0" err="1">
                <a:latin typeface="Times New Roman" pitchFamily="18" charset="0"/>
                <a:cs typeface="Times New Roman" pitchFamily="18" charset="0"/>
              </a:rPr>
              <a:t>nondimensional</a:t>
            </a:r>
            <a:r>
              <a:rPr lang="en-US" altLang="en-US" sz="2000" dirty="0">
                <a:latin typeface="Times New Roman" pitchFamily="18" charset="0"/>
                <a:cs typeface="Times New Roman" pitchFamily="18" charset="0"/>
              </a:rPr>
              <a:t> relationship between</a:t>
            </a:r>
            <a:r>
              <a:rPr lang="en-US" altLang="zh-TW" sz="2000" dirty="0">
                <a:latin typeface="Times New Roman" pitchFamily="18" charset="0"/>
                <a:cs typeface="Times New Roman" pitchFamily="18" charset="0"/>
              </a:rPr>
              <a:t> </a:t>
            </a:r>
            <a:r>
              <a:rPr lang="en-US" altLang="en-US" sz="2000" dirty="0">
                <a:latin typeface="Times New Roman" pitchFamily="18" charset="0"/>
                <a:cs typeface="Times New Roman" pitchFamily="18" charset="0"/>
              </a:rPr>
              <a:t>shear stress </a:t>
            </a:r>
            <a:r>
              <a:rPr lang="en-US" altLang="en-US" sz="2000" dirty="0" err="1">
                <a:latin typeface="Times New Roman" pitchFamily="18" charset="0"/>
                <a:cs typeface="Times New Roman" pitchFamily="18" charset="0"/>
              </a:rPr>
              <a:t>t</a:t>
            </a:r>
            <a:r>
              <a:rPr lang="en-US" altLang="en-US" sz="2000" i="1" baseline="-25000" dirty="0" err="1">
                <a:latin typeface="Times New Roman" pitchFamily="18" charset="0"/>
                <a:cs typeface="Times New Roman" pitchFamily="18" charset="0"/>
              </a:rPr>
              <a:t>w</a:t>
            </a:r>
            <a:r>
              <a:rPr lang="en-US" altLang="en-US" sz="2000" i="1" dirty="0">
                <a:latin typeface="Times New Roman" pitchFamily="18" charset="0"/>
                <a:cs typeface="Times New Roman" pitchFamily="18" charset="0"/>
              </a:rPr>
              <a:t> </a:t>
            </a:r>
            <a:r>
              <a:rPr lang="en-US" altLang="en-US" sz="2000" dirty="0">
                <a:latin typeface="Times New Roman" pitchFamily="18" charset="0"/>
                <a:cs typeface="Times New Roman" pitchFamily="18" charset="0"/>
              </a:rPr>
              <a:t>and the other parameters in the problem.</a:t>
            </a: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20</a:t>
            </a:fld>
            <a:endParaRPr kumimoji="0" lang="en-US"/>
          </a:p>
        </p:txBody>
      </p:sp>
      <p:sp>
        <p:nvSpPr>
          <p:cNvPr id="7" name="Footer Placeholder 6"/>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zh-TW" b="1" i="1" smtClean="0">
                <a:latin typeface="Times New Roman" pitchFamily="18" charset="0"/>
                <a:cs typeface="Times New Roman" pitchFamily="18" charset="0"/>
              </a:rPr>
              <a:t>EXAMPLE: </a:t>
            </a:r>
            <a:r>
              <a:rPr lang="en-US" altLang="en-US" b="1" smtClean="0">
                <a:latin typeface="Times New Roman" pitchFamily="18" charset="0"/>
                <a:cs typeface="Times New Roman" pitchFamily="18" charset="0"/>
              </a:rPr>
              <a:t>Friction in a Pipe</a:t>
            </a:r>
            <a:endParaRPr lang="zh-TW" altLang="en-US" smtClean="0">
              <a:latin typeface="Times New Roman" pitchFamily="18" charset="0"/>
              <a:cs typeface="Times New Roman" pitchFamily="18" charset="0"/>
            </a:endParaRPr>
          </a:p>
        </p:txBody>
      </p:sp>
      <p:grpSp>
        <p:nvGrpSpPr>
          <p:cNvPr id="2" name="Group 19"/>
          <p:cNvGrpSpPr>
            <a:grpSpLocks/>
          </p:cNvGrpSpPr>
          <p:nvPr/>
        </p:nvGrpSpPr>
        <p:grpSpPr bwMode="auto">
          <a:xfrm>
            <a:off x="304800" y="1219200"/>
            <a:ext cx="8001000" cy="3733800"/>
            <a:chOff x="192" y="768"/>
            <a:chExt cx="5424" cy="3120"/>
          </a:xfrm>
        </p:grpSpPr>
        <p:grpSp>
          <p:nvGrpSpPr>
            <p:cNvPr id="3" name="Group 20"/>
            <p:cNvGrpSpPr>
              <a:grpSpLocks/>
            </p:cNvGrpSpPr>
            <p:nvPr/>
          </p:nvGrpSpPr>
          <p:grpSpPr bwMode="auto">
            <a:xfrm>
              <a:off x="192" y="768"/>
              <a:ext cx="5424" cy="3120"/>
              <a:chOff x="192" y="768"/>
              <a:chExt cx="5424" cy="3120"/>
            </a:xfrm>
          </p:grpSpPr>
          <p:sp>
            <p:nvSpPr>
              <p:cNvPr id="44044" name="Rectangle 21"/>
              <p:cNvSpPr>
                <a:spLocks noChangeArrowheads="1"/>
              </p:cNvSpPr>
              <p:nvPr/>
            </p:nvSpPr>
            <p:spPr bwMode="auto">
              <a:xfrm>
                <a:off x="192" y="768"/>
                <a:ext cx="5424" cy="3120"/>
              </a:xfrm>
              <a:prstGeom prst="rect">
                <a:avLst/>
              </a:prstGeom>
              <a:solidFill>
                <a:schemeClr val="accent1"/>
              </a:solidFill>
              <a:ln w="9525">
                <a:solidFill>
                  <a:schemeClr val="tx1"/>
                </a:solidFill>
                <a:miter lim="800000"/>
                <a:headEnd/>
                <a:tailEnd/>
              </a:ln>
            </p:spPr>
            <p:txBody>
              <a:bodyPr wrap="none" anchor="ctr"/>
              <a:lstStyle/>
              <a:p>
                <a:endParaRPr lang="en-US">
                  <a:latin typeface="Times New Roman" pitchFamily="18" charset="0"/>
                  <a:cs typeface="Times New Roman" pitchFamily="18" charset="0"/>
                </a:endParaRPr>
              </a:p>
            </p:txBody>
          </p:sp>
          <p:sp>
            <p:nvSpPr>
              <p:cNvPr id="44045" name="Text Box 22"/>
              <p:cNvSpPr txBox="1">
                <a:spLocks noChangeArrowheads="1"/>
              </p:cNvSpPr>
              <p:nvPr/>
            </p:nvSpPr>
            <p:spPr bwMode="auto">
              <a:xfrm>
                <a:off x="240" y="770"/>
                <a:ext cx="773" cy="291"/>
              </a:xfrm>
              <a:prstGeom prst="rect">
                <a:avLst/>
              </a:prstGeom>
              <a:noFill/>
              <a:ln w="9525">
                <a:noFill/>
                <a:miter lim="800000"/>
                <a:headEnd/>
                <a:tailEnd/>
              </a:ln>
            </p:spPr>
            <p:txBody>
              <a:bodyPr wrap="none">
                <a:spAutoFit/>
              </a:bodyPr>
              <a:lstStyle/>
              <a:p>
                <a:r>
                  <a:rPr lang="en-US" altLang="zh-TW" sz="2400">
                    <a:latin typeface="Times New Roman" pitchFamily="18" charset="0"/>
                    <a:cs typeface="Times New Roman" pitchFamily="18" charset="0"/>
                  </a:rPr>
                  <a:t>Solution</a:t>
                </a:r>
              </a:p>
            </p:txBody>
          </p:sp>
        </p:grpSp>
        <p:sp>
          <p:nvSpPr>
            <p:cNvPr id="44040" name="Text Box 23"/>
            <p:cNvSpPr txBox="1">
              <a:spLocks noChangeArrowheads="1"/>
            </p:cNvSpPr>
            <p:nvPr/>
          </p:nvSpPr>
          <p:spPr bwMode="auto">
            <a:xfrm>
              <a:off x="399" y="2806"/>
              <a:ext cx="305" cy="288"/>
            </a:xfrm>
            <a:prstGeom prst="rect">
              <a:avLst/>
            </a:prstGeom>
            <a:noFill/>
            <a:ln w="9525">
              <a:noFill/>
              <a:miter lim="800000"/>
              <a:headEnd/>
              <a:tailEnd/>
            </a:ln>
          </p:spPr>
          <p:txBody>
            <a:bodyPr wrap="none">
              <a:spAutoFit/>
            </a:bodyPr>
            <a:lstStyle/>
            <a:p>
              <a:r>
                <a:rPr lang="zh-TW" altLang="en-US" sz="2400" dirty="0">
                  <a:latin typeface="Times New Roman" pitchFamily="18" charset="0"/>
                  <a:cs typeface="Times New Roman" pitchFamily="18" charset="0"/>
                  <a:sym typeface="Symbol" pitchFamily="16" charset="2"/>
                </a:rPr>
                <a:t></a:t>
              </a:r>
            </a:p>
          </p:txBody>
        </p:sp>
        <p:pic>
          <p:nvPicPr>
            <p:cNvPr id="44041" name="Picture 24"/>
            <p:cNvPicPr>
              <a:picLocks noChangeAspect="1" noChangeArrowheads="1"/>
            </p:cNvPicPr>
            <p:nvPr/>
          </p:nvPicPr>
          <p:blipFill>
            <a:blip r:embed="rId3"/>
            <a:srcRect/>
            <a:stretch>
              <a:fillRect/>
            </a:stretch>
          </p:blipFill>
          <p:spPr bwMode="auto">
            <a:xfrm>
              <a:off x="554" y="1214"/>
              <a:ext cx="4081" cy="509"/>
            </a:xfrm>
            <a:prstGeom prst="rect">
              <a:avLst/>
            </a:prstGeom>
            <a:noFill/>
            <a:ln w="9525">
              <a:noFill/>
              <a:miter lim="800000"/>
              <a:headEnd/>
              <a:tailEnd/>
            </a:ln>
          </p:spPr>
        </p:pic>
        <p:pic>
          <p:nvPicPr>
            <p:cNvPr id="44042" name="Picture 25"/>
            <p:cNvPicPr>
              <a:picLocks noChangeAspect="1" noChangeArrowheads="1"/>
            </p:cNvPicPr>
            <p:nvPr/>
          </p:nvPicPr>
          <p:blipFill>
            <a:blip r:embed="rId4"/>
            <a:srcRect/>
            <a:stretch>
              <a:fillRect/>
            </a:stretch>
          </p:blipFill>
          <p:spPr bwMode="auto">
            <a:xfrm>
              <a:off x="554" y="1978"/>
              <a:ext cx="4092" cy="446"/>
            </a:xfrm>
            <a:prstGeom prst="rect">
              <a:avLst/>
            </a:prstGeom>
            <a:noFill/>
            <a:ln w="9525">
              <a:noFill/>
              <a:miter lim="800000"/>
              <a:headEnd/>
              <a:tailEnd/>
            </a:ln>
          </p:spPr>
        </p:pic>
        <p:pic>
          <p:nvPicPr>
            <p:cNvPr id="44043" name="Picture 26"/>
            <p:cNvPicPr>
              <a:picLocks noChangeAspect="1" noChangeArrowheads="1"/>
            </p:cNvPicPr>
            <p:nvPr/>
          </p:nvPicPr>
          <p:blipFill>
            <a:blip r:embed="rId5"/>
            <a:srcRect/>
            <a:stretch>
              <a:fillRect/>
            </a:stretch>
          </p:blipFill>
          <p:spPr bwMode="auto">
            <a:xfrm>
              <a:off x="1019" y="2615"/>
              <a:ext cx="2173" cy="996"/>
            </a:xfrm>
            <a:prstGeom prst="rect">
              <a:avLst/>
            </a:prstGeom>
            <a:noFill/>
            <a:ln w="9525">
              <a:noFill/>
              <a:miter lim="800000"/>
              <a:headEnd/>
              <a:tailEnd/>
            </a:ln>
          </p:spPr>
        </p:pic>
      </p:grpSp>
      <p:sp>
        <p:nvSpPr>
          <p:cNvPr id="11" name="Slide Number Placeholder 10"/>
          <p:cNvSpPr>
            <a:spLocks noGrp="1"/>
          </p:cNvSpPr>
          <p:nvPr>
            <p:ph type="sldNum" sz="quarter" idx="12"/>
          </p:nvPr>
        </p:nvSpPr>
        <p:spPr/>
        <p:txBody>
          <a:bodyPr/>
          <a:lstStyle/>
          <a:p>
            <a:fld id="{D5BBC35B-A44B-4119-B8DA-DE9E3DFADA20}" type="slidenum">
              <a:rPr kumimoji="0" lang="en-US" smtClean="0"/>
              <a:pPr/>
              <a:t>21</a:t>
            </a:fld>
            <a:endParaRPr kumimoji="0" lang="en-US"/>
          </a:p>
        </p:txBody>
      </p:sp>
      <p:sp>
        <p:nvSpPr>
          <p:cNvPr id="12" name="Footer Placeholder 11"/>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381000" y="1066800"/>
            <a:ext cx="8305800" cy="4495800"/>
          </a:xfrm>
        </p:spPr>
        <p:txBody>
          <a:bodyPr>
            <a:noAutofit/>
          </a:bodyPr>
          <a:lstStyle/>
          <a:p>
            <a:pPr algn="just" eaLnBrk="1" hangingPunct="1"/>
            <a:r>
              <a:rPr lang="en-US" altLang="zh-TW" dirty="0" smtClean="0">
                <a:latin typeface="Times New Roman" pitchFamily="18" charset="0"/>
                <a:cs typeface="Times New Roman" pitchFamily="18" charset="0"/>
              </a:rPr>
              <a:t>For the case of model testing of flows with free surfaces (boats and ships, floods, river flows, aqueducts, hydroelectric dam spillways, interaction of waves with piers, soil erosion, etc.), complications arise that preclude complete similarity between model and prototype.</a:t>
            </a:r>
          </a:p>
          <a:p>
            <a:pPr algn="just" eaLnBrk="1" hangingPunct="1"/>
            <a:r>
              <a:rPr lang="en-US" altLang="zh-TW" dirty="0" smtClean="0">
                <a:latin typeface="Times New Roman" pitchFamily="18" charset="0"/>
                <a:cs typeface="Times New Roman" pitchFamily="18" charset="0"/>
              </a:rPr>
              <a:t>For example, if a model river is built to study flooding, the model is often several hundred times smaller than the prototype due to limited lab space. This may cause, for instance,</a:t>
            </a:r>
          </a:p>
          <a:p>
            <a:pPr lvl="1" algn="just" eaLnBrk="1" hangingPunct="1"/>
            <a:r>
              <a:rPr lang="en-US" altLang="zh-TW" sz="2400" dirty="0" smtClean="0">
                <a:latin typeface="Times New Roman" pitchFamily="18" charset="0"/>
                <a:cs typeface="Times New Roman" pitchFamily="18" charset="0"/>
              </a:rPr>
              <a:t>Increase the effect of surface tension</a:t>
            </a:r>
          </a:p>
          <a:p>
            <a:pPr lvl="1" algn="just" eaLnBrk="1" hangingPunct="1"/>
            <a:r>
              <a:rPr lang="en-US" altLang="zh-TW" sz="2400" dirty="0" smtClean="0">
                <a:latin typeface="Times New Roman" pitchFamily="18" charset="0"/>
                <a:cs typeface="Times New Roman" pitchFamily="18" charset="0"/>
              </a:rPr>
              <a:t>Turbulent flow </a:t>
            </a:r>
            <a:r>
              <a:rPr lang="en-US" altLang="zh-TW" sz="2400" dirty="0" smtClean="0">
                <a:latin typeface="Times New Roman" pitchFamily="18" charset="0"/>
                <a:cs typeface="Times New Roman" pitchFamily="18" charset="0"/>
                <a:sym typeface="Symbol" pitchFamily="16" charset="2"/>
              </a:rPr>
              <a:t> laminar flow</a:t>
            </a:r>
          </a:p>
          <a:p>
            <a:pPr algn="just" eaLnBrk="1" hangingPunct="1"/>
            <a:r>
              <a:rPr lang="en-US" altLang="zh-TW" dirty="0" smtClean="0">
                <a:latin typeface="Times New Roman" pitchFamily="18" charset="0"/>
                <a:cs typeface="Times New Roman" pitchFamily="18" charset="0"/>
              </a:rPr>
              <a:t>To avoid these problems, researchers often use a </a:t>
            </a:r>
            <a:r>
              <a:rPr lang="en-US" altLang="zh-TW" b="1" i="1" dirty="0" smtClean="0">
                <a:latin typeface="Times New Roman" pitchFamily="18" charset="0"/>
                <a:cs typeface="Times New Roman" pitchFamily="18" charset="0"/>
              </a:rPr>
              <a:t>distorted model</a:t>
            </a:r>
            <a:r>
              <a:rPr lang="en-US" altLang="zh-TW" b="1"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in which the vertical scale of the model (e.g., river depth) is exaggerated in comparison to the horizontal scale of the model (e.g., river width).</a:t>
            </a:r>
          </a:p>
          <a:p>
            <a:pPr eaLnBrk="1" hangingPunct="1"/>
            <a:endParaRPr lang="zh-TW" altLang="en-US" sz="1800" dirty="0" smtClean="0">
              <a:latin typeface="Times New Roman" pitchFamily="18" charset="0"/>
              <a:cs typeface="Times New Roman" pitchFamily="18" charset="0"/>
            </a:endParaRPr>
          </a:p>
        </p:txBody>
      </p:sp>
      <p:sp>
        <p:nvSpPr>
          <p:cNvPr id="55298" name="Rectangle 2"/>
          <p:cNvSpPr>
            <a:spLocks noGrp="1" noChangeArrowheads="1"/>
          </p:cNvSpPr>
          <p:nvPr>
            <p:ph type="title"/>
          </p:nvPr>
        </p:nvSpPr>
        <p:spPr>
          <a:xfrm>
            <a:off x="228600" y="152400"/>
            <a:ext cx="8686800" cy="792163"/>
          </a:xfrm>
        </p:spPr>
        <p:txBody>
          <a:bodyPr>
            <a:normAutofit fontScale="90000"/>
          </a:bodyPr>
          <a:lstStyle/>
          <a:p>
            <a:pPr eaLnBrk="1" hangingPunct="1"/>
            <a:r>
              <a:rPr lang="en-US" altLang="zh-TW" sz="3200" b="1" dirty="0" smtClean="0">
                <a:latin typeface="Times New Roman" pitchFamily="18" charset="0"/>
                <a:cs typeface="Times New Roman" pitchFamily="18" charset="0"/>
              </a:rPr>
              <a:t>INCOMPLETE SIMILARITY </a:t>
            </a:r>
            <a:r>
              <a:rPr lang="en-US" altLang="zh-TW" sz="3200" b="1" dirty="0" smtClean="0">
                <a:latin typeface="Times New Roman" pitchFamily="18" charset="0"/>
                <a:cs typeface="Times New Roman" pitchFamily="18" charset="0"/>
                <a:sym typeface="Symbol" pitchFamily="16" charset="2"/>
              </a:rPr>
              <a:t> </a:t>
            </a:r>
            <a:r>
              <a:rPr lang="en-US" altLang="zh-TW" sz="2400" b="1" dirty="0" smtClean="0">
                <a:latin typeface="Times New Roman" pitchFamily="18" charset="0"/>
                <a:cs typeface="Times New Roman" pitchFamily="18" charset="0"/>
              </a:rPr>
              <a:t>FLOWS WITH FREE SURFACES</a:t>
            </a:r>
            <a:endParaRPr lang="zh-TW" altLang="en-US" sz="2400"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22</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bwMode="auto">
          <a:xfrm>
            <a:off x="1371600" y="1143000"/>
            <a:ext cx="6858000" cy="4724400"/>
          </a:xfrm>
          <a:prstGeom prst="rect">
            <a:avLst/>
          </a:prstGeom>
          <a:noFill/>
          <a:ln w="9525">
            <a:noFill/>
            <a:miter lim="800000"/>
            <a:headEnd/>
            <a:tailEnd/>
          </a:ln>
        </p:spPr>
      </p:pic>
      <p:sp>
        <p:nvSpPr>
          <p:cNvPr id="2" name="Title 1"/>
          <p:cNvSpPr>
            <a:spLocks noGrp="1"/>
          </p:cNvSpPr>
          <p:nvPr>
            <p:ph type="title"/>
          </p:nvPr>
        </p:nvSpPr>
        <p:spPr/>
        <p:txBody>
          <a:bodyPr>
            <a:noAutofit/>
          </a:bodyPr>
          <a:lstStyle/>
          <a:p>
            <a:r>
              <a:rPr lang="en-US" altLang="zh-TW" sz="2800" b="1" dirty="0" smtClean="0">
                <a:latin typeface="Times New Roman" pitchFamily="18" charset="0"/>
                <a:cs typeface="Times New Roman" pitchFamily="18" charset="0"/>
              </a:rPr>
              <a:t>INCOMPLETE SIMILARITY </a:t>
            </a:r>
            <a:r>
              <a:rPr lang="en-US" altLang="zh-TW" sz="2800" b="1" dirty="0" smtClean="0">
                <a:latin typeface="Times New Roman" pitchFamily="18" charset="0"/>
                <a:cs typeface="Times New Roman" pitchFamily="18" charset="0"/>
                <a:sym typeface="Symbol" pitchFamily="16" charset="2"/>
              </a:rPr>
              <a:t> </a:t>
            </a:r>
            <a:r>
              <a:rPr lang="en-US" altLang="zh-TW" sz="2800" b="1" dirty="0" smtClean="0">
                <a:latin typeface="Times New Roman" pitchFamily="18" charset="0"/>
                <a:cs typeface="Times New Roman" pitchFamily="18" charset="0"/>
              </a:rPr>
              <a:t>FLOWS WITH FREE SURFACES</a:t>
            </a:r>
            <a:endParaRPr lang="en-US" sz="2800" dirty="0"/>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23</a:t>
            </a:fld>
            <a:endParaRPr kumimoji="0" lang="en-US"/>
          </a:p>
        </p:txBody>
      </p:sp>
      <p:sp>
        <p:nvSpPr>
          <p:cNvPr id="6" name="Footer Placeholder 5"/>
          <p:cNvSpPr>
            <a:spLocks noGrp="1"/>
          </p:cNvSpPr>
          <p:nvPr>
            <p:ph type="ftr" sz="quarter" idx="11"/>
          </p:nvPr>
        </p:nvSpPr>
        <p:spPr/>
        <p:txBody>
          <a:bodyPr/>
          <a:lstStyle/>
          <a:p>
            <a:pPr algn="r"/>
            <a:r>
              <a:rPr lang="en-GB" smtClean="0"/>
              <a:t>CIVIL Dept. BGSIT.</a:t>
            </a:r>
            <a:endParaRPr lang="en-GB"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152400" y="1371600"/>
            <a:ext cx="4572000" cy="4495800"/>
          </a:xfrm>
        </p:spPr>
        <p:txBody>
          <a:bodyPr/>
          <a:lstStyle/>
          <a:p>
            <a:pPr eaLnBrk="1" hangingPunct="1"/>
            <a:r>
              <a:rPr lang="en-US" altLang="zh-TW" sz="2400" dirty="0" smtClean="0">
                <a:latin typeface="Times New Roman" pitchFamily="18" charset="0"/>
                <a:cs typeface="Times New Roman" pitchFamily="18" charset="0"/>
              </a:rPr>
              <a:t>In many practical problems involving free surfaces, both the Reynolds number and Froude number appear as relevant independent </a:t>
            </a:r>
            <a:r>
              <a:rPr lang="en-US" altLang="zh-TW" sz="2400" dirty="0" smtClean="0">
                <a:latin typeface="Times New Roman" pitchFamily="18" charset="0"/>
                <a:cs typeface="Times New Roman" pitchFamily="18" charset="0"/>
                <a:sym typeface="Symbol" pitchFamily="16" charset="2"/>
              </a:rPr>
              <a:t></a:t>
            </a:r>
            <a:r>
              <a:rPr lang="en-US" altLang="zh-TW" sz="2400" dirty="0" smtClean="0">
                <a:latin typeface="Times New Roman" pitchFamily="18" charset="0"/>
                <a:cs typeface="Times New Roman" pitchFamily="18" charset="0"/>
              </a:rPr>
              <a:t> groups in the dimensional analysis.</a:t>
            </a:r>
          </a:p>
          <a:p>
            <a:pPr eaLnBrk="1" hangingPunct="1"/>
            <a:r>
              <a:rPr lang="en-US" altLang="zh-TW" sz="2400" dirty="0" smtClean="0">
                <a:latin typeface="Times New Roman" pitchFamily="18" charset="0"/>
                <a:cs typeface="Times New Roman" pitchFamily="18" charset="0"/>
              </a:rPr>
              <a:t>It is difficult (often impossible) to match both of these dimensionless parameters simultaneously.</a:t>
            </a:r>
          </a:p>
          <a:p>
            <a:pPr eaLnBrk="1" hangingPunct="1"/>
            <a:endParaRPr lang="zh-TW" altLang="en-US" sz="2400" dirty="0" smtClean="0">
              <a:latin typeface="Times New Roman" pitchFamily="18" charset="0"/>
              <a:cs typeface="Times New Roman" pitchFamily="18" charset="0"/>
            </a:endParaRPr>
          </a:p>
        </p:txBody>
      </p:sp>
      <p:sp>
        <p:nvSpPr>
          <p:cNvPr id="56322" name="Rectangle 2"/>
          <p:cNvSpPr>
            <a:spLocks noGrp="1" noChangeArrowheads="1"/>
          </p:cNvSpPr>
          <p:nvPr>
            <p:ph type="title"/>
          </p:nvPr>
        </p:nvSpPr>
        <p:spPr>
          <a:xfrm>
            <a:off x="228600" y="152400"/>
            <a:ext cx="8686800" cy="792163"/>
          </a:xfrm>
        </p:spPr>
        <p:txBody>
          <a:bodyPr>
            <a:normAutofit/>
          </a:bodyPr>
          <a:lstStyle/>
          <a:p>
            <a:pPr eaLnBrk="1" hangingPunct="1"/>
            <a:r>
              <a:rPr lang="en-US" altLang="zh-TW" sz="3200" b="1" dirty="0" smtClean="0">
                <a:latin typeface="Times New Roman" pitchFamily="18" charset="0"/>
                <a:cs typeface="Times New Roman" pitchFamily="18" charset="0"/>
              </a:rPr>
              <a:t>Incomplete Similarity </a:t>
            </a:r>
            <a:r>
              <a:rPr lang="en-US" altLang="zh-TW" sz="3200" b="1" dirty="0" smtClean="0">
                <a:latin typeface="Times New Roman" pitchFamily="18" charset="0"/>
                <a:cs typeface="Times New Roman" pitchFamily="18" charset="0"/>
                <a:sym typeface="Symbol" pitchFamily="16" charset="2"/>
              </a:rPr>
              <a:t> </a:t>
            </a:r>
            <a:r>
              <a:rPr lang="en-US" altLang="zh-TW" sz="3200" b="1" dirty="0" smtClean="0">
                <a:latin typeface="Times New Roman" pitchFamily="18" charset="0"/>
                <a:cs typeface="Times New Roman" pitchFamily="18" charset="0"/>
              </a:rPr>
              <a:t>Flows with Free Surfaces</a:t>
            </a:r>
            <a:endParaRPr lang="zh-TW" altLang="en-US" sz="3200" b="1" dirty="0" smtClean="0">
              <a:latin typeface="Times New Roman" pitchFamily="18" charset="0"/>
              <a:cs typeface="Times New Roman" pitchFamily="18" charset="0"/>
            </a:endParaRPr>
          </a:p>
        </p:txBody>
      </p:sp>
      <p:pic>
        <p:nvPicPr>
          <p:cNvPr id="56324" name="Picture 4"/>
          <p:cNvPicPr>
            <a:picLocks noChangeAspect="1" noChangeArrowheads="1"/>
          </p:cNvPicPr>
          <p:nvPr/>
        </p:nvPicPr>
        <p:blipFill>
          <a:blip r:embed="rId3"/>
          <a:srcRect/>
          <a:stretch>
            <a:fillRect/>
          </a:stretch>
        </p:blipFill>
        <p:spPr bwMode="auto">
          <a:xfrm>
            <a:off x="4610100" y="1371600"/>
            <a:ext cx="4152900" cy="41148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5BBC35B-A44B-4119-B8DA-DE9E3DFADA20}" type="slidenum">
              <a:rPr kumimoji="0" lang="en-US" smtClean="0"/>
              <a:pPr/>
              <a:t>24</a:t>
            </a:fld>
            <a:endParaRPr kumimoji="0" lang="en-US"/>
          </a:p>
        </p:txBody>
      </p:sp>
      <p:sp>
        <p:nvSpPr>
          <p:cNvPr id="6" name="Footer Placeholder 5"/>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381000" y="1219200"/>
            <a:ext cx="8153400" cy="990600"/>
          </a:xfrm>
        </p:spPr>
        <p:txBody>
          <a:bodyPr/>
          <a:lstStyle/>
          <a:p>
            <a:pPr eaLnBrk="1" hangingPunct="1"/>
            <a:r>
              <a:rPr lang="en-US" altLang="zh-TW" sz="2000" dirty="0" smtClean="0">
                <a:latin typeface="Times New Roman" pitchFamily="18" charset="0"/>
                <a:cs typeface="Times New Roman" pitchFamily="18" charset="0"/>
              </a:rPr>
              <a:t>For a free-surface flow, the Reynolds number and Froude number are matched between model and prototype when</a:t>
            </a:r>
          </a:p>
        </p:txBody>
      </p:sp>
      <p:sp>
        <p:nvSpPr>
          <p:cNvPr id="57346" name="Rectangle 2"/>
          <p:cNvSpPr>
            <a:spLocks noGrp="1" noChangeArrowheads="1"/>
          </p:cNvSpPr>
          <p:nvPr>
            <p:ph type="title"/>
          </p:nvPr>
        </p:nvSpPr>
        <p:spPr>
          <a:xfrm>
            <a:off x="228600" y="152400"/>
            <a:ext cx="8686800" cy="792163"/>
          </a:xfrm>
        </p:spPr>
        <p:txBody>
          <a:bodyPr>
            <a:normAutofit/>
          </a:bodyPr>
          <a:lstStyle/>
          <a:p>
            <a:pPr eaLnBrk="1" hangingPunct="1"/>
            <a:r>
              <a:rPr lang="en-US" altLang="zh-TW" sz="3200" b="1" dirty="0" smtClean="0">
                <a:latin typeface="Times New Roman" pitchFamily="18" charset="0"/>
                <a:cs typeface="Times New Roman" pitchFamily="18" charset="0"/>
              </a:rPr>
              <a:t>Incomplete Similarity </a:t>
            </a:r>
            <a:r>
              <a:rPr lang="en-US" altLang="zh-TW" sz="3200" b="1" dirty="0" smtClean="0">
                <a:latin typeface="Times New Roman" pitchFamily="18" charset="0"/>
                <a:cs typeface="Times New Roman" pitchFamily="18" charset="0"/>
                <a:sym typeface="Symbol" pitchFamily="16" charset="2"/>
              </a:rPr>
              <a:t> </a:t>
            </a:r>
            <a:r>
              <a:rPr lang="en-US" altLang="zh-TW" sz="3200" b="1" dirty="0" smtClean="0">
                <a:latin typeface="Times New Roman" pitchFamily="18" charset="0"/>
                <a:cs typeface="Times New Roman" pitchFamily="18" charset="0"/>
              </a:rPr>
              <a:t>Flows with Free Surfaces</a:t>
            </a:r>
            <a:endParaRPr lang="zh-TW" altLang="en-US" sz="3200" b="1" dirty="0" smtClean="0">
              <a:latin typeface="Times New Roman" pitchFamily="18" charset="0"/>
              <a:cs typeface="Times New Roman" pitchFamily="18" charset="0"/>
            </a:endParaRPr>
          </a:p>
        </p:txBody>
      </p:sp>
      <p:pic>
        <p:nvPicPr>
          <p:cNvPr id="57348" name="Picture 5"/>
          <p:cNvPicPr>
            <a:picLocks noChangeAspect="1" noChangeArrowheads="1"/>
          </p:cNvPicPr>
          <p:nvPr/>
        </p:nvPicPr>
        <p:blipFill>
          <a:blip r:embed="rId3"/>
          <a:srcRect/>
          <a:stretch>
            <a:fillRect/>
          </a:stretch>
        </p:blipFill>
        <p:spPr bwMode="auto">
          <a:xfrm>
            <a:off x="762000" y="2058988"/>
            <a:ext cx="3067050" cy="750887"/>
          </a:xfrm>
          <a:prstGeom prst="rect">
            <a:avLst/>
          </a:prstGeom>
          <a:noFill/>
          <a:ln w="9525">
            <a:noFill/>
            <a:miter lim="800000"/>
            <a:headEnd/>
            <a:tailEnd/>
          </a:ln>
        </p:spPr>
      </p:pic>
      <p:pic>
        <p:nvPicPr>
          <p:cNvPr id="57349" name="Picture 6"/>
          <p:cNvPicPr>
            <a:picLocks noChangeAspect="1" noChangeArrowheads="1"/>
          </p:cNvPicPr>
          <p:nvPr/>
        </p:nvPicPr>
        <p:blipFill>
          <a:blip r:embed="rId4"/>
          <a:srcRect/>
          <a:stretch>
            <a:fillRect/>
          </a:stretch>
        </p:blipFill>
        <p:spPr bwMode="auto">
          <a:xfrm>
            <a:off x="4953000" y="1992313"/>
            <a:ext cx="3124200" cy="817562"/>
          </a:xfrm>
          <a:prstGeom prst="rect">
            <a:avLst/>
          </a:prstGeom>
          <a:noFill/>
          <a:ln w="9525">
            <a:noFill/>
            <a:miter lim="800000"/>
            <a:headEnd/>
            <a:tailEnd/>
          </a:ln>
        </p:spPr>
      </p:pic>
      <p:sp>
        <p:nvSpPr>
          <p:cNvPr id="57350" name="Text Box 7"/>
          <p:cNvSpPr txBox="1">
            <a:spLocks noChangeArrowheads="1"/>
          </p:cNvSpPr>
          <p:nvPr/>
        </p:nvSpPr>
        <p:spPr bwMode="auto">
          <a:xfrm>
            <a:off x="4114800" y="2193925"/>
            <a:ext cx="554960" cy="400110"/>
          </a:xfrm>
          <a:prstGeom prst="rect">
            <a:avLst/>
          </a:prstGeom>
          <a:noFill/>
          <a:ln w="9525">
            <a:noFill/>
            <a:miter lim="800000"/>
            <a:headEnd/>
            <a:tailEnd/>
          </a:ln>
        </p:spPr>
        <p:txBody>
          <a:bodyPr wrap="none">
            <a:spAutoFit/>
          </a:bodyPr>
          <a:lstStyle/>
          <a:p>
            <a:r>
              <a:rPr lang="en-US" altLang="zh-TW" sz="2000">
                <a:latin typeface="Times New Roman" pitchFamily="18" charset="0"/>
                <a:cs typeface="Times New Roman" pitchFamily="18" charset="0"/>
              </a:rPr>
              <a:t>and</a:t>
            </a:r>
          </a:p>
        </p:txBody>
      </p:sp>
      <p:sp>
        <p:nvSpPr>
          <p:cNvPr id="57351" name="Rectangle 8"/>
          <p:cNvSpPr>
            <a:spLocks noChangeArrowheads="1"/>
          </p:cNvSpPr>
          <p:nvPr/>
        </p:nvSpPr>
        <p:spPr bwMode="auto">
          <a:xfrm>
            <a:off x="762000" y="2971800"/>
            <a:ext cx="7696200" cy="701675"/>
          </a:xfrm>
          <a:prstGeom prst="rect">
            <a:avLst/>
          </a:prstGeom>
          <a:noFill/>
          <a:ln w="9525">
            <a:noFill/>
            <a:miter lim="800000"/>
            <a:headEnd/>
            <a:tailEnd/>
          </a:ln>
        </p:spPr>
        <p:txBody>
          <a:bodyPr>
            <a:spAutoFit/>
          </a:bodyPr>
          <a:lstStyle/>
          <a:p>
            <a:r>
              <a:rPr lang="en-US" altLang="zh-TW" sz="2000" dirty="0">
                <a:latin typeface="Times New Roman" pitchFamily="18" charset="0"/>
                <a:cs typeface="Times New Roman" pitchFamily="18" charset="0"/>
              </a:rPr>
              <a:t>To match both Re and Fr simultaneously, we require length scale factor </a:t>
            </a:r>
            <a:r>
              <a:rPr lang="en-US" altLang="zh-TW" sz="2000" i="1" dirty="0">
                <a:latin typeface="Times New Roman" pitchFamily="18" charset="0"/>
                <a:cs typeface="Times New Roman" pitchFamily="18" charset="0"/>
              </a:rPr>
              <a:t>L</a:t>
            </a:r>
            <a:r>
              <a:rPr lang="en-US" altLang="zh-TW" sz="2000" i="1" baseline="-25000" dirty="0">
                <a:latin typeface="Times New Roman" pitchFamily="18" charset="0"/>
                <a:cs typeface="Times New Roman" pitchFamily="18" charset="0"/>
              </a:rPr>
              <a:t>m</a:t>
            </a:r>
            <a:r>
              <a:rPr lang="en-US" altLang="zh-TW" sz="2000" dirty="0">
                <a:latin typeface="Times New Roman" pitchFamily="18" charset="0"/>
                <a:cs typeface="Times New Roman" pitchFamily="18" charset="0"/>
              </a:rPr>
              <a:t>/</a:t>
            </a:r>
            <a:r>
              <a:rPr lang="en-US" altLang="zh-TW" sz="2000" i="1" dirty="0" err="1">
                <a:latin typeface="Times New Roman" pitchFamily="18" charset="0"/>
                <a:cs typeface="Times New Roman" pitchFamily="18" charset="0"/>
              </a:rPr>
              <a:t>L</a:t>
            </a:r>
            <a:r>
              <a:rPr lang="en-US" altLang="zh-TW" sz="2000" i="1" baseline="-25000" dirty="0" err="1">
                <a:latin typeface="Times New Roman" pitchFamily="18" charset="0"/>
                <a:cs typeface="Times New Roman" pitchFamily="18" charset="0"/>
              </a:rPr>
              <a:t>p</a:t>
            </a:r>
            <a:r>
              <a:rPr lang="en-US" altLang="zh-TW" sz="2000" dirty="0">
                <a:latin typeface="Times New Roman" pitchFamily="18" charset="0"/>
                <a:cs typeface="Times New Roman" pitchFamily="18" charset="0"/>
              </a:rPr>
              <a:t> satisfy</a:t>
            </a:r>
          </a:p>
        </p:txBody>
      </p:sp>
      <p:pic>
        <p:nvPicPr>
          <p:cNvPr id="57352" name="Picture 9"/>
          <p:cNvPicPr>
            <a:picLocks noChangeAspect="1" noChangeArrowheads="1"/>
          </p:cNvPicPr>
          <p:nvPr/>
        </p:nvPicPr>
        <p:blipFill>
          <a:blip r:embed="rId5"/>
          <a:srcRect/>
          <a:stretch>
            <a:fillRect/>
          </a:stretch>
        </p:blipFill>
        <p:spPr bwMode="auto">
          <a:xfrm>
            <a:off x="1371600" y="3733800"/>
            <a:ext cx="2514600" cy="841375"/>
          </a:xfrm>
          <a:prstGeom prst="rect">
            <a:avLst/>
          </a:prstGeom>
          <a:noFill/>
          <a:ln w="9525">
            <a:noFill/>
            <a:miter lim="800000"/>
            <a:headEnd/>
            <a:tailEnd/>
          </a:ln>
        </p:spPr>
      </p:pic>
      <p:pic>
        <p:nvPicPr>
          <p:cNvPr id="57353" name="Picture 10"/>
          <p:cNvPicPr>
            <a:picLocks noChangeAspect="1" noChangeArrowheads="1"/>
          </p:cNvPicPr>
          <p:nvPr/>
        </p:nvPicPr>
        <p:blipFill>
          <a:blip r:embed="rId6"/>
          <a:srcRect/>
          <a:stretch>
            <a:fillRect/>
          </a:stretch>
        </p:blipFill>
        <p:spPr bwMode="auto">
          <a:xfrm>
            <a:off x="5105400" y="3733800"/>
            <a:ext cx="1752600" cy="882650"/>
          </a:xfrm>
          <a:prstGeom prst="rect">
            <a:avLst/>
          </a:prstGeom>
          <a:noFill/>
          <a:ln w="9525">
            <a:noFill/>
            <a:miter lim="800000"/>
            <a:headEnd/>
            <a:tailEnd/>
          </a:ln>
        </p:spPr>
      </p:pic>
      <p:sp>
        <p:nvSpPr>
          <p:cNvPr id="57354" name="Text Box 11"/>
          <p:cNvSpPr txBox="1">
            <a:spLocks noChangeArrowheads="1"/>
          </p:cNvSpPr>
          <p:nvPr/>
        </p:nvSpPr>
        <p:spPr bwMode="auto">
          <a:xfrm>
            <a:off x="4213225" y="3946525"/>
            <a:ext cx="434975" cy="396875"/>
          </a:xfrm>
          <a:prstGeom prst="rect">
            <a:avLst/>
          </a:prstGeom>
          <a:noFill/>
          <a:ln w="9525">
            <a:noFill/>
            <a:miter lim="800000"/>
            <a:headEnd/>
            <a:tailEnd/>
          </a:ln>
        </p:spPr>
        <p:txBody>
          <a:bodyPr>
            <a:spAutoFit/>
          </a:bodyPr>
          <a:lstStyle/>
          <a:p>
            <a:r>
              <a:rPr lang="zh-TW" altLang="en-US" sz="2000">
                <a:latin typeface="Times New Roman" pitchFamily="18" charset="0"/>
                <a:cs typeface="Times New Roman" pitchFamily="18" charset="0"/>
                <a:sym typeface="Symbol" pitchFamily="16" charset="2"/>
              </a:rPr>
              <a:t></a:t>
            </a:r>
          </a:p>
        </p:txBody>
      </p:sp>
      <p:sp>
        <p:nvSpPr>
          <p:cNvPr id="57355" name="Rectangle 12"/>
          <p:cNvSpPr>
            <a:spLocks noChangeArrowheads="1"/>
          </p:cNvSpPr>
          <p:nvPr/>
        </p:nvSpPr>
        <p:spPr bwMode="auto">
          <a:xfrm>
            <a:off x="685800" y="4784725"/>
            <a:ext cx="7848600" cy="1311275"/>
          </a:xfrm>
          <a:prstGeom prst="rect">
            <a:avLst/>
          </a:prstGeom>
          <a:noFill/>
          <a:ln w="9525">
            <a:noFill/>
            <a:miter lim="800000"/>
            <a:headEnd/>
            <a:tailEnd/>
          </a:ln>
        </p:spPr>
        <p:txBody>
          <a:bodyPr>
            <a:spAutoFit/>
          </a:bodyPr>
          <a:lstStyle/>
          <a:p>
            <a:r>
              <a:rPr lang="en-US" altLang="zh-TW" sz="2000" dirty="0">
                <a:latin typeface="Times New Roman" pitchFamily="18" charset="0"/>
                <a:cs typeface="Times New Roman" pitchFamily="18" charset="0"/>
              </a:rPr>
              <a:t>From the results, we would need to use a liquid whose kinematic viscosity satisfies the equation. Although it is sometimes possible to find an appropriate liquid for use with the model, in most cases it is either impractical or impossible. </a:t>
            </a:r>
          </a:p>
        </p:txBody>
      </p:sp>
      <p:sp>
        <p:nvSpPr>
          <p:cNvPr id="12" name="Slide Number Placeholder 11"/>
          <p:cNvSpPr>
            <a:spLocks noGrp="1"/>
          </p:cNvSpPr>
          <p:nvPr>
            <p:ph type="sldNum" sz="quarter" idx="12"/>
          </p:nvPr>
        </p:nvSpPr>
        <p:spPr/>
        <p:txBody>
          <a:bodyPr/>
          <a:lstStyle/>
          <a:p>
            <a:fld id="{D5BBC35B-A44B-4119-B8DA-DE9E3DFADA20}" type="slidenum">
              <a:rPr kumimoji="0" lang="en-US" smtClean="0"/>
              <a:pPr/>
              <a:t>25</a:t>
            </a:fld>
            <a:endParaRPr kumimoji="0" lang="en-US"/>
          </a:p>
        </p:txBody>
      </p:sp>
      <p:sp>
        <p:nvSpPr>
          <p:cNvPr id="13" name="Footer Placeholder 12"/>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419600"/>
          </a:xfrm>
        </p:spPr>
        <p:txBody>
          <a:bodyPr>
            <a:normAutofit lnSpcReduction="10000"/>
          </a:bodyPr>
          <a:lstStyle/>
          <a:p>
            <a:pPr algn="just"/>
            <a:r>
              <a:rPr lang="en-US" sz="2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 pipe of diameter 1.5 </a:t>
            </a:r>
            <a:r>
              <a:rPr lang="en-US" dirty="0" err="1" smtClean="0">
                <a:latin typeface="Times New Roman" pitchFamily="18" charset="0"/>
                <a:cs typeface="Times New Roman" pitchFamily="18" charset="0"/>
              </a:rPr>
              <a:t>mis</a:t>
            </a:r>
            <a:r>
              <a:rPr lang="en-US" dirty="0" smtClean="0">
                <a:latin typeface="Times New Roman" pitchFamily="18" charset="0"/>
                <a:cs typeface="Times New Roman" pitchFamily="18" charset="0"/>
              </a:rPr>
              <a:t> required to transport an oil of sp.gr. 0.9 and viscosity 0.03 poise at the rate of 3000litres /s.  Tests were conducted on a 15cm diameter pipe using water at 20ºC.  Find the velocity and rate of flow in the model.  Viscosity of water at 20ºC = 0.01poise.</a:t>
            </a:r>
          </a:p>
          <a:p>
            <a:pPr algn="just"/>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2</a:t>
            </a:r>
            <a:r>
              <a:rPr lang="en-US" dirty="0" smtClean="0">
                <a:latin typeface="Times New Roman" pitchFamily="18" charset="0"/>
                <a:cs typeface="Times New Roman" pitchFamily="18" charset="0"/>
              </a:rPr>
              <a:t>. Water is flowing through a pipe of diameter 30cm at a velocity of 4m/s.  Find the velocity of oil flowing in another pipe of diameter 10cm if the conditions of dynamic similarity is satisfied between the two pipes.  The viscosity of water and oil is given as 0.01 poise and 0.025 poise respectively.  The specific gravity of oil = 0.8</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Problems</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26</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1408445287"/>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1.Define the term dimensional analysis and model analysis</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p>
          <a:p>
            <a:r>
              <a:rPr lang="en-US" dirty="0" smtClean="0">
                <a:latin typeface="Times New Roman" pitchFamily="18" charset="0"/>
                <a:cs typeface="Times New Roman" pitchFamily="18" charset="0"/>
              </a:rPr>
              <a:t>2. What do you mean by fundamental units and derived units</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3. Explain the methods of dimensional analysis briefly</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4. What is meant by repeating variables? How are the repeating variables selected for dimensional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5. Define the terms : model, prototype, model analysis </a:t>
            </a:r>
            <a:endParaRPr lang="en-GB"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Questions</a:t>
            </a:r>
            <a:endParaRPr lang="en-US" dirty="0"/>
          </a:p>
        </p:txBody>
      </p:sp>
      <p:pic>
        <p:nvPicPr>
          <p:cNvPr id="4" name="Content Placeholder 3"/>
          <p:cNvPicPr>
            <a:picLocks noChangeAspect="1"/>
          </p:cNvPicPr>
          <p:nvPr/>
        </p:nvPicPr>
        <p:blipFill>
          <a:blip r:embed="rId2" cstate="print">
            <a:extLst>
              <a:ext uri="{BEBA8EAE-BF5A-486C-A8C5-ECC9F3942E4B}">
                <a14:imgProps xmlns="" xmlns:a14="http://schemas.microsoft.com/office/drawing/2010/main">
                  <a14:imgLayer r:embed="rId3">
                    <a14:imgEffect>
                      <a14:backgroundRemoval t="0" b="89557" l="2128" r="100000">
                        <a14:foregroundMark x1="69149" y1="38608" x2="68617" y2="40190"/>
                        <a14:foregroundMark x1="72340" y1="47785" x2="76064" y2="56013"/>
                        <a14:foregroundMark x1="57447" y1="74367" x2="55319" y2="83861"/>
                        <a14:backgroundMark x1="64362" y1="87025" x2="59043" y2="90190"/>
                      </a14:backgroundRemoval>
                    </a14:imgEffect>
                    <a14:imgEffect>
                      <a14:colorTemperature colorTemp="4700"/>
                    </a14:imgEffect>
                  </a14:imgLayer>
                </a14:imgProps>
              </a:ext>
              <a:ext uri="{28A0092B-C50C-407E-A947-70E740481C1C}">
                <a14:useLocalDpi xmlns="" xmlns:a14="http://schemas.microsoft.com/office/drawing/2010/main" val="0"/>
              </a:ext>
            </a:extLst>
          </a:blip>
          <a:stretch>
            <a:fillRect/>
          </a:stretch>
        </p:blipFill>
        <p:spPr>
          <a:xfrm>
            <a:off x="7391400" y="2514600"/>
            <a:ext cx="1554815" cy="1676400"/>
          </a:xfrm>
          <a:prstGeom prst="rect">
            <a:avLst/>
          </a:prstGeom>
        </p:spPr>
      </p:pic>
      <p:sp>
        <p:nvSpPr>
          <p:cNvPr id="5" name="Slide Number Placeholder 4"/>
          <p:cNvSpPr>
            <a:spLocks noGrp="1"/>
          </p:cNvSpPr>
          <p:nvPr>
            <p:ph type="sldNum" sz="quarter" idx="12"/>
          </p:nvPr>
        </p:nvSpPr>
        <p:spPr/>
        <p:txBody>
          <a:bodyPr/>
          <a:lstStyle/>
          <a:p>
            <a:fld id="{D5BBC35B-A44B-4119-B8DA-DE9E3DFADA20}" type="slidenum">
              <a:rPr kumimoji="0" lang="en-US" smtClean="0"/>
              <a:pPr/>
              <a:t>27</a:t>
            </a:fld>
            <a:endParaRPr kumimoji="0" lang="en-US"/>
          </a:p>
        </p:txBody>
      </p:sp>
      <p:sp>
        <p:nvSpPr>
          <p:cNvPr id="6" name="Footer Placeholder 5"/>
          <p:cNvSpPr>
            <a:spLocks noGrp="1"/>
          </p:cNvSpPr>
          <p:nvPr>
            <p:ph type="ftr" sz="quarter" idx="11"/>
          </p:nvPr>
        </p:nvSpPr>
        <p:spPr/>
        <p:txBody>
          <a:bodyPr/>
          <a:lstStyle/>
          <a:p>
            <a:pPr algn="r"/>
            <a:r>
              <a:rPr lang="en-GB" smtClean="0"/>
              <a:t>CIVIL Dept. BGSIT.</a:t>
            </a:r>
            <a:endParaRPr lang="en-GB" dirty="0"/>
          </a:p>
        </p:txBody>
      </p:sp>
    </p:spTree>
    <p:extLst>
      <p:ext uri="{BB962C8B-B14F-4D97-AF65-F5344CB8AC3E}">
        <p14:creationId xmlns="" xmlns:p14="http://schemas.microsoft.com/office/powerpoint/2010/main" val="93778562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sz="3200" b="1" dirty="0" smtClean="0">
                <a:latin typeface="Times New Roman" panose="02020603050405020304" pitchFamily="18" charset="0"/>
                <a:cs typeface="Times New Roman" panose="02020603050405020304" pitchFamily="18" charset="0"/>
              </a:rPr>
              <a:t>In this unit, you will</a:t>
            </a:r>
          </a:p>
          <a:p>
            <a:pPr marL="609600" indent="-609600">
              <a:defRPr/>
            </a:pPr>
            <a:r>
              <a:rPr lang="en-US" altLang="zh-TW" sz="3200" dirty="0" smtClean="0">
                <a:latin typeface="Times New Roman" pitchFamily="18" charset="0"/>
                <a:cs typeface="Times New Roman" pitchFamily="18" charset="0"/>
              </a:rPr>
              <a:t>Understand dimensions, units, and dimensional homogeneity</a:t>
            </a:r>
          </a:p>
          <a:p>
            <a:pPr marL="609600" indent="-609600">
              <a:defRPr/>
            </a:pPr>
            <a:r>
              <a:rPr lang="en-US" altLang="zh-TW" sz="3200" dirty="0" smtClean="0">
                <a:latin typeface="Times New Roman" pitchFamily="18" charset="0"/>
                <a:cs typeface="Times New Roman" pitchFamily="18" charset="0"/>
              </a:rPr>
              <a:t>Understand benefits of dimensional analysis</a:t>
            </a:r>
          </a:p>
          <a:p>
            <a:pPr marL="609600" indent="-609600">
              <a:defRPr/>
            </a:pPr>
            <a:r>
              <a:rPr lang="en-US" altLang="zh-TW" sz="3200" dirty="0" smtClean="0">
                <a:latin typeface="Times New Roman" pitchFamily="18" charset="0"/>
                <a:cs typeface="Times New Roman" pitchFamily="18" charset="0"/>
              </a:rPr>
              <a:t>Know how to use the method of repeating variables</a:t>
            </a:r>
          </a:p>
          <a:p>
            <a:pPr marL="609600" indent="-609600">
              <a:defRPr/>
            </a:pPr>
            <a:r>
              <a:rPr lang="en-US" altLang="zh-TW" sz="3200" dirty="0" smtClean="0">
                <a:latin typeface="Times New Roman" pitchFamily="18" charset="0"/>
                <a:cs typeface="Times New Roman" pitchFamily="18" charset="0"/>
              </a:rPr>
              <a:t>Understand the concept of similarity and how to apply it to experimental modeling</a:t>
            </a:r>
          </a:p>
          <a:p>
            <a:pPr marL="0" indent="0">
              <a:buClr>
                <a:schemeClr val="bg2">
                  <a:lumMod val="25000"/>
                </a:schemeClr>
              </a:buClr>
              <a:buNone/>
            </a:pPr>
            <a:r>
              <a:rPr lang="en-GB" dirty="0" smtClean="0">
                <a:latin typeface="Times New Roman" pitchFamily="18" charset="0"/>
                <a:cs typeface="Times New Roman" pitchFamily="18" charset="0"/>
              </a:rPr>
              <a:t> </a:t>
            </a:r>
          </a:p>
        </p:txBody>
      </p:sp>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Learning Outcome </a:t>
            </a:r>
            <a:endParaRPr lang="en-US"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3</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altLang="zh-TW" b="1" dirty="0" smtClean="0">
                <a:latin typeface="Times New Roman" pitchFamily="18" charset="0"/>
                <a:cs typeface="Times New Roman" pitchFamily="18" charset="0"/>
              </a:rPr>
              <a:t>DIMENSIONS AND UNITS</a:t>
            </a:r>
            <a:endParaRPr lang="zh-TW" altLang="en-US" b="1" dirty="0" smtClean="0">
              <a:latin typeface="Times New Roman" pitchFamily="18" charset="0"/>
              <a:cs typeface="Times New Roman" pitchFamily="18" charset="0"/>
            </a:endParaRPr>
          </a:p>
        </p:txBody>
      </p:sp>
      <p:sp>
        <p:nvSpPr>
          <p:cNvPr id="9219" name="Rectangle 3"/>
          <p:cNvSpPr>
            <a:spLocks noGrp="1" noChangeArrowheads="1"/>
          </p:cNvSpPr>
          <p:nvPr>
            <p:ph type="body" sz="half" idx="1"/>
          </p:nvPr>
        </p:nvSpPr>
        <p:spPr>
          <a:xfrm>
            <a:off x="457200" y="1295400"/>
            <a:ext cx="8305800" cy="1219200"/>
          </a:xfrm>
        </p:spPr>
        <p:txBody>
          <a:bodyPr/>
          <a:lstStyle/>
          <a:p>
            <a:pPr eaLnBrk="1" hangingPunct="1"/>
            <a:r>
              <a:rPr lang="en-US" altLang="zh-TW" sz="2400" dirty="0" smtClean="0">
                <a:latin typeface="Times New Roman" pitchFamily="18" charset="0"/>
                <a:cs typeface="Times New Roman" pitchFamily="18" charset="0"/>
              </a:rPr>
              <a:t>A </a:t>
            </a:r>
            <a:r>
              <a:rPr lang="en-US" altLang="zh-TW" sz="2400" b="1" dirty="0" smtClean="0">
                <a:latin typeface="Times New Roman" pitchFamily="18" charset="0"/>
                <a:cs typeface="Times New Roman" pitchFamily="18" charset="0"/>
              </a:rPr>
              <a:t>dimension </a:t>
            </a:r>
            <a:r>
              <a:rPr lang="en-US" altLang="zh-TW" sz="2400" dirty="0" smtClean="0">
                <a:latin typeface="Times New Roman" pitchFamily="18" charset="0"/>
                <a:cs typeface="Times New Roman" pitchFamily="18" charset="0"/>
              </a:rPr>
              <a:t>is a measure of a physical quantity (without numerical values), while a </a:t>
            </a:r>
            <a:r>
              <a:rPr lang="en-US" altLang="zh-TW" sz="2400" b="1" dirty="0" smtClean="0">
                <a:latin typeface="Times New Roman" pitchFamily="18" charset="0"/>
                <a:cs typeface="Times New Roman" pitchFamily="18" charset="0"/>
              </a:rPr>
              <a:t>unit </a:t>
            </a:r>
            <a:r>
              <a:rPr lang="en-US" altLang="zh-TW" sz="2400" dirty="0" smtClean="0">
                <a:latin typeface="Times New Roman" pitchFamily="18" charset="0"/>
                <a:cs typeface="Times New Roman" pitchFamily="18" charset="0"/>
              </a:rPr>
              <a:t>is a way to assign a </a:t>
            </a:r>
            <a:r>
              <a:rPr lang="en-US" altLang="zh-TW" sz="2400" i="1" dirty="0" smtClean="0">
                <a:latin typeface="Times New Roman" pitchFamily="18" charset="0"/>
                <a:cs typeface="Times New Roman" pitchFamily="18" charset="0"/>
              </a:rPr>
              <a:t>number </a:t>
            </a:r>
            <a:r>
              <a:rPr lang="en-US" altLang="zh-TW" sz="2400" dirty="0" smtClean="0">
                <a:latin typeface="Times New Roman" pitchFamily="18" charset="0"/>
                <a:cs typeface="Times New Roman" pitchFamily="18" charset="0"/>
              </a:rPr>
              <a:t>to that dimension.</a:t>
            </a:r>
          </a:p>
          <a:p>
            <a:pPr eaLnBrk="1" hangingPunct="1"/>
            <a:endParaRPr lang="zh-TW" altLang="en-US" sz="2400" dirty="0" smtClean="0"/>
          </a:p>
        </p:txBody>
      </p:sp>
      <p:pic>
        <p:nvPicPr>
          <p:cNvPr id="9220" name="Picture 4"/>
          <p:cNvPicPr>
            <a:picLocks noGrp="1" noChangeAspect="1" noChangeArrowheads="1"/>
          </p:cNvPicPr>
          <p:nvPr>
            <p:ph sz="half" idx="2"/>
          </p:nvPr>
        </p:nvPicPr>
        <p:blipFill>
          <a:blip r:embed="rId3"/>
          <a:srcRect/>
          <a:stretch>
            <a:fillRect/>
          </a:stretch>
        </p:blipFill>
        <p:spPr>
          <a:xfrm>
            <a:off x="304800" y="2438400"/>
            <a:ext cx="8153400" cy="2855913"/>
          </a:xfrm>
          <a:noFill/>
        </p:spPr>
      </p:pic>
      <p:sp>
        <p:nvSpPr>
          <p:cNvPr id="9221" name="Rectangle 6"/>
          <p:cNvSpPr>
            <a:spLocks noChangeArrowheads="1"/>
          </p:cNvSpPr>
          <p:nvPr/>
        </p:nvSpPr>
        <p:spPr bwMode="auto">
          <a:xfrm>
            <a:off x="685800" y="5486400"/>
            <a:ext cx="8001000" cy="701675"/>
          </a:xfrm>
          <a:prstGeom prst="rect">
            <a:avLst/>
          </a:prstGeom>
          <a:noFill/>
          <a:ln w="9525">
            <a:noFill/>
            <a:miter lim="800000"/>
            <a:headEnd/>
            <a:tailEnd/>
          </a:ln>
        </p:spPr>
        <p:txBody>
          <a:bodyPr>
            <a:spAutoFit/>
          </a:bodyPr>
          <a:lstStyle/>
          <a:p>
            <a:r>
              <a:rPr lang="en-US" altLang="zh-TW" sz="2000" dirty="0">
                <a:latin typeface="Times New Roman" pitchFamily="18" charset="0"/>
                <a:cs typeface="Times New Roman" pitchFamily="18" charset="0"/>
              </a:rPr>
              <a:t>Note: All </a:t>
            </a:r>
            <a:r>
              <a:rPr lang="en-US" altLang="zh-TW" sz="2000" dirty="0" err="1">
                <a:latin typeface="Times New Roman" pitchFamily="18" charset="0"/>
                <a:cs typeface="Times New Roman" pitchFamily="18" charset="0"/>
              </a:rPr>
              <a:t>nonprimary</a:t>
            </a:r>
            <a:r>
              <a:rPr lang="en-US" altLang="zh-TW" sz="2000" dirty="0">
                <a:latin typeface="Times New Roman" pitchFamily="18" charset="0"/>
                <a:cs typeface="Times New Roman" pitchFamily="18" charset="0"/>
              </a:rPr>
              <a:t> dimensions can be formed by some combination of the seven primary dimensions</a:t>
            </a:r>
            <a:r>
              <a:rPr lang="en-US" altLang="zh-TW" sz="2000"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altLang="zh-TW" sz="3200" b="1" dirty="0" smtClean="0">
                <a:latin typeface="Times New Roman" pitchFamily="18" charset="0"/>
                <a:cs typeface="Times New Roman" pitchFamily="18" charset="0"/>
              </a:rPr>
              <a:t>Law of DIMENSIONAL HOMOGENEITY</a:t>
            </a:r>
            <a:endParaRPr lang="zh-TW" altLang="en-US" sz="3200" b="1" dirty="0" smtClean="0">
              <a:latin typeface="Times New Roman" pitchFamily="18" charset="0"/>
              <a:cs typeface="Times New Roman" pitchFamily="18" charset="0"/>
            </a:endParaRPr>
          </a:p>
        </p:txBody>
      </p:sp>
      <p:sp>
        <p:nvSpPr>
          <p:cNvPr id="10243" name="Rectangle 3"/>
          <p:cNvSpPr>
            <a:spLocks noGrp="1" noChangeArrowheads="1"/>
          </p:cNvSpPr>
          <p:nvPr>
            <p:ph type="body" sz="half" idx="1"/>
          </p:nvPr>
        </p:nvSpPr>
        <p:spPr>
          <a:xfrm>
            <a:off x="457200" y="1143000"/>
            <a:ext cx="8153400" cy="1066800"/>
          </a:xfrm>
        </p:spPr>
        <p:txBody>
          <a:bodyPr/>
          <a:lstStyle/>
          <a:p>
            <a:pPr eaLnBrk="1" hangingPunct="1">
              <a:lnSpc>
                <a:spcPct val="90000"/>
              </a:lnSpc>
            </a:pPr>
            <a:r>
              <a:rPr lang="en-US" altLang="zh-TW" sz="2800" i="1" dirty="0" smtClean="0">
                <a:solidFill>
                  <a:srgbClr val="FF0000"/>
                </a:solidFill>
                <a:latin typeface="Times New Roman" pitchFamily="18" charset="0"/>
                <a:cs typeface="Times New Roman" pitchFamily="18" charset="0"/>
              </a:rPr>
              <a:t>Every additive term in an equation must have the same dimensions</a:t>
            </a:r>
            <a:r>
              <a:rPr lang="en-US" altLang="zh-TW" sz="2000" dirty="0" smtClean="0">
                <a:latin typeface="Times New Roman" pitchFamily="18" charset="0"/>
                <a:cs typeface="Times New Roman" pitchFamily="18" charset="0"/>
              </a:rPr>
              <a:t>. For example,</a:t>
            </a:r>
          </a:p>
          <a:p>
            <a:pPr eaLnBrk="1" hangingPunct="1">
              <a:lnSpc>
                <a:spcPct val="90000"/>
              </a:lnSpc>
            </a:pPr>
            <a:endParaRPr lang="zh-TW" altLang="en-US" sz="2800" dirty="0" smtClean="0"/>
          </a:p>
          <a:p>
            <a:pPr eaLnBrk="1" hangingPunct="1">
              <a:lnSpc>
                <a:spcPct val="90000"/>
              </a:lnSpc>
            </a:pPr>
            <a:endParaRPr lang="zh-TW" altLang="en-US" sz="2800" dirty="0" smtClean="0"/>
          </a:p>
        </p:txBody>
      </p:sp>
      <p:pic>
        <p:nvPicPr>
          <p:cNvPr id="10244" name="Picture 4"/>
          <p:cNvPicPr>
            <a:picLocks noGrp="1" noChangeAspect="1" noChangeArrowheads="1"/>
          </p:cNvPicPr>
          <p:nvPr>
            <p:ph sz="quarter" idx="2"/>
          </p:nvPr>
        </p:nvPicPr>
        <p:blipFill>
          <a:blip r:embed="rId3"/>
          <a:srcRect/>
          <a:stretch>
            <a:fillRect/>
          </a:stretch>
        </p:blipFill>
        <p:spPr>
          <a:xfrm>
            <a:off x="533400" y="2362200"/>
            <a:ext cx="8382000" cy="347663"/>
          </a:xfrm>
          <a:noFill/>
        </p:spPr>
      </p:pic>
      <p:pic>
        <p:nvPicPr>
          <p:cNvPr id="10245" name="Picture 6"/>
          <p:cNvPicPr>
            <a:picLocks noGrp="1" noChangeAspect="1" noChangeArrowheads="1"/>
          </p:cNvPicPr>
          <p:nvPr>
            <p:ph sz="quarter" idx="3"/>
          </p:nvPr>
        </p:nvPicPr>
        <p:blipFill>
          <a:blip r:embed="rId4"/>
          <a:srcRect/>
          <a:stretch>
            <a:fillRect/>
          </a:stretch>
        </p:blipFill>
        <p:spPr>
          <a:xfrm>
            <a:off x="457200" y="2743200"/>
            <a:ext cx="8382000" cy="658813"/>
          </a:xfrm>
          <a:noFill/>
        </p:spPr>
      </p:pic>
      <p:pic>
        <p:nvPicPr>
          <p:cNvPr id="10246" name="Picture 9"/>
          <p:cNvPicPr>
            <a:picLocks noChangeAspect="1" noChangeArrowheads="1"/>
          </p:cNvPicPr>
          <p:nvPr/>
        </p:nvPicPr>
        <p:blipFill>
          <a:blip r:embed="rId5"/>
          <a:srcRect/>
          <a:stretch>
            <a:fillRect/>
          </a:stretch>
        </p:blipFill>
        <p:spPr bwMode="auto">
          <a:xfrm>
            <a:off x="1066800" y="3457575"/>
            <a:ext cx="7315200" cy="428625"/>
          </a:xfrm>
          <a:prstGeom prst="rect">
            <a:avLst/>
          </a:prstGeom>
          <a:noFill/>
          <a:ln w="9525">
            <a:noFill/>
            <a:miter lim="800000"/>
            <a:headEnd/>
            <a:tailEnd/>
          </a:ln>
        </p:spPr>
      </p:pic>
      <p:pic>
        <p:nvPicPr>
          <p:cNvPr id="10247" name="Picture 10"/>
          <p:cNvPicPr>
            <a:picLocks noChangeAspect="1" noChangeArrowheads="1"/>
          </p:cNvPicPr>
          <p:nvPr/>
        </p:nvPicPr>
        <p:blipFill>
          <a:blip r:embed="rId6"/>
          <a:srcRect/>
          <a:stretch>
            <a:fillRect/>
          </a:stretch>
        </p:blipFill>
        <p:spPr bwMode="auto">
          <a:xfrm>
            <a:off x="1219200" y="3946525"/>
            <a:ext cx="6934200" cy="696913"/>
          </a:xfrm>
          <a:prstGeom prst="rect">
            <a:avLst/>
          </a:prstGeom>
          <a:noFill/>
          <a:ln w="9525">
            <a:noFill/>
            <a:miter lim="800000"/>
            <a:headEnd/>
            <a:tailEnd/>
          </a:ln>
        </p:spPr>
      </p:pic>
      <p:pic>
        <p:nvPicPr>
          <p:cNvPr id="10248" name="Picture 11"/>
          <p:cNvPicPr>
            <a:picLocks noChangeAspect="1" noChangeArrowheads="1"/>
          </p:cNvPicPr>
          <p:nvPr/>
        </p:nvPicPr>
        <p:blipFill>
          <a:blip r:embed="rId7"/>
          <a:srcRect/>
          <a:stretch>
            <a:fillRect/>
          </a:stretch>
        </p:blipFill>
        <p:spPr bwMode="auto">
          <a:xfrm>
            <a:off x="1219200" y="4648200"/>
            <a:ext cx="7086600" cy="720725"/>
          </a:xfrm>
          <a:prstGeom prst="rect">
            <a:avLst/>
          </a:prstGeom>
          <a:noFill/>
          <a:ln w="9525">
            <a:noFill/>
            <a:miter lim="800000"/>
            <a:headEnd/>
            <a:tailEnd/>
          </a:ln>
        </p:spPr>
      </p:pic>
      <p:pic>
        <p:nvPicPr>
          <p:cNvPr id="10249" name="Picture 12"/>
          <p:cNvPicPr>
            <a:picLocks noChangeAspect="1" noChangeArrowheads="1"/>
          </p:cNvPicPr>
          <p:nvPr/>
        </p:nvPicPr>
        <p:blipFill>
          <a:blip r:embed="rId8"/>
          <a:srcRect/>
          <a:stretch>
            <a:fillRect/>
          </a:stretch>
        </p:blipFill>
        <p:spPr bwMode="auto">
          <a:xfrm>
            <a:off x="685800" y="5410200"/>
            <a:ext cx="7086600" cy="701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b="1" dirty="0" smtClean="0">
                <a:latin typeface="Times New Roman" pitchFamily="18" charset="0"/>
                <a:cs typeface="Times New Roman" pitchFamily="18" charset="0"/>
              </a:rPr>
              <a:t>DIMENSIONAL</a:t>
            </a:r>
            <a:r>
              <a:rPr lang="en-US" altLang="zh-TW" sz="3200" b="1" dirty="0" smtClean="0">
                <a:latin typeface="Times New Roman" pitchFamily="18" charset="0"/>
                <a:cs typeface="Times New Roman" pitchFamily="18" charset="0"/>
              </a:rPr>
              <a:t> </a:t>
            </a:r>
            <a:r>
              <a:rPr lang="en-US" altLang="zh-TW" b="1" dirty="0" smtClean="0">
                <a:latin typeface="Times New Roman" pitchFamily="18" charset="0"/>
                <a:cs typeface="Times New Roman" pitchFamily="18" charset="0"/>
              </a:rPr>
              <a:t>HOMOGENEITY</a:t>
            </a:r>
            <a:endParaRPr lang="en-US" dirty="0"/>
          </a:p>
        </p:txBody>
      </p:sp>
      <p:sp>
        <p:nvSpPr>
          <p:cNvPr id="6" name="Rectangle 13"/>
          <p:cNvSpPr>
            <a:spLocks noGrp="1" noChangeArrowheads="1"/>
          </p:cNvSpPr>
          <p:nvPr>
            <p:ph type="body" sz="half" idx="1"/>
          </p:nvPr>
        </p:nvSpPr>
        <p:spPr bwMode="auto">
          <a:xfrm>
            <a:off x="457200" y="1295400"/>
            <a:ext cx="8229600" cy="4830763"/>
          </a:xfrm>
          <a:prstGeom prst="rect">
            <a:avLst/>
          </a:prstGeom>
          <a:solidFill>
            <a:schemeClr val="accent1"/>
          </a:solidFill>
          <a:ln w="9525">
            <a:solidFill>
              <a:schemeClr val="tx1"/>
            </a:solidFill>
            <a:miter lim="800000"/>
            <a:headEnd/>
            <a:tailEnd/>
          </a:ln>
        </p:spPr>
        <p:txBody>
          <a:bodyPr wrap="none" anchor="ctr">
            <a:normAutofit/>
          </a:bodyPr>
          <a:lstStyle/>
          <a:p>
            <a:pPr algn="ctr"/>
            <a:r>
              <a:rPr lang="en-US" altLang="zh-TW" sz="3200" b="1" dirty="0">
                <a:latin typeface="Times New Roman" pitchFamily="18" charset="0"/>
                <a:cs typeface="Times New Roman" pitchFamily="18" charset="0"/>
              </a:rPr>
              <a:t>An equation that is not dimensionally</a:t>
            </a:r>
          </a:p>
          <a:p>
            <a:pPr algn="ctr"/>
            <a:r>
              <a:rPr lang="en-US" altLang="zh-TW" sz="3200" b="1" dirty="0">
                <a:latin typeface="Times New Roman" pitchFamily="18" charset="0"/>
                <a:cs typeface="Times New Roman" pitchFamily="18" charset="0"/>
              </a:rPr>
              <a:t>homogeneous is a sure sign of an error</a:t>
            </a:r>
            <a:r>
              <a:rPr lang="en-US" altLang="zh-TW" sz="3200" dirty="0"/>
              <a:t>.</a:t>
            </a:r>
            <a:endParaRPr lang="zh-TW"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9" name="Rectangle 3"/>
          <p:cNvSpPr>
            <a:spLocks noGrp="1" noChangeArrowheads="1"/>
          </p:cNvSpPr>
          <p:nvPr>
            <p:ph idx="1"/>
          </p:nvPr>
        </p:nvSpPr>
        <p:spPr/>
        <p:txBody>
          <a:bodyPr rtlCol="0">
            <a:normAutofit lnSpcReduction="10000"/>
          </a:bodyPr>
          <a:lstStyle/>
          <a:p>
            <a:pPr algn="just" eaLnBrk="1" fontAlgn="auto" hangingPunct="1">
              <a:lnSpc>
                <a:spcPct val="90000"/>
              </a:lnSpc>
              <a:spcAft>
                <a:spcPts val="0"/>
              </a:spcAft>
              <a:buFont typeface="Arial" pitchFamily="34" charset="0"/>
              <a:buChar char="•"/>
              <a:defRPr/>
            </a:pPr>
            <a:r>
              <a:rPr lang="en-US" altLang="zh-TW" sz="2400" dirty="0" smtClean="0">
                <a:latin typeface="Times New Roman" pitchFamily="18" charset="0"/>
                <a:cs typeface="Times New Roman" pitchFamily="18" charset="0"/>
              </a:rPr>
              <a:t>Dimensional homogeneity </a:t>
            </a:r>
            <a:r>
              <a:rPr lang="en-US" altLang="zh-TW" sz="2400" dirty="0" smtClean="0">
                <a:latin typeface="Times New Roman" pitchFamily="18" charset="0"/>
                <a:cs typeface="Times New Roman" pitchFamily="18" charset="0"/>
                <a:sym typeface="Symbol" pitchFamily="18" charset="2"/>
              </a:rPr>
              <a:t></a:t>
            </a:r>
            <a:r>
              <a:rPr lang="en-US" altLang="zh-TW" sz="2400" dirty="0" smtClean="0">
                <a:latin typeface="Times New Roman" pitchFamily="18" charset="0"/>
                <a:cs typeface="Times New Roman" pitchFamily="18" charset="0"/>
              </a:rPr>
              <a:t> every term in</a:t>
            </a:r>
          </a:p>
          <a:p>
            <a:pPr algn="just" eaLnBrk="1" fontAlgn="auto" hangingPunct="1">
              <a:lnSpc>
                <a:spcPct val="90000"/>
              </a:lnSpc>
              <a:spcAft>
                <a:spcPts val="0"/>
              </a:spcAft>
              <a:buFontTx/>
              <a:buNone/>
              <a:defRPr/>
            </a:pPr>
            <a:r>
              <a:rPr lang="en-US" altLang="zh-TW" sz="2400" dirty="0" smtClean="0">
                <a:latin typeface="Times New Roman" pitchFamily="18" charset="0"/>
                <a:cs typeface="Times New Roman" pitchFamily="18" charset="0"/>
              </a:rPr>
              <a:t>                               an equation has the same dimensions.</a:t>
            </a:r>
          </a:p>
          <a:p>
            <a:pPr eaLnBrk="1" fontAlgn="auto" hangingPunct="1">
              <a:lnSpc>
                <a:spcPct val="90000"/>
              </a:lnSpc>
              <a:spcAft>
                <a:spcPts val="0"/>
              </a:spcAft>
              <a:buFont typeface="Arial" pitchFamily="34" charset="0"/>
              <a:buChar char="•"/>
              <a:defRPr/>
            </a:pPr>
            <a:r>
              <a:rPr lang="en-US" altLang="zh-TW" sz="2400" b="1" dirty="0" err="1" smtClean="0">
                <a:latin typeface="Times New Roman" pitchFamily="18" charset="0"/>
                <a:cs typeface="Times New Roman" pitchFamily="18" charset="0"/>
              </a:rPr>
              <a:t>nondimensional</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pitchFamily="18" charset="2"/>
              </a:rPr>
              <a:t> </a:t>
            </a:r>
            <a:r>
              <a:rPr lang="en-US" altLang="zh-TW" sz="2400" dirty="0" smtClean="0">
                <a:latin typeface="Times New Roman" pitchFamily="18" charset="0"/>
                <a:cs typeface="Times New Roman" pitchFamily="18" charset="0"/>
              </a:rPr>
              <a:t>divide each term in the equation by</a:t>
            </a:r>
          </a:p>
          <a:p>
            <a:pPr eaLnBrk="1" fontAlgn="auto" hangingPunct="1">
              <a:lnSpc>
                <a:spcPct val="90000"/>
              </a:lnSpc>
              <a:spcAft>
                <a:spcPts val="0"/>
              </a:spcAft>
              <a:buFontTx/>
              <a:buNone/>
              <a:defRPr/>
            </a:pPr>
            <a:r>
              <a:rPr lang="en-US" altLang="zh-TW" sz="2400" dirty="0" smtClean="0">
                <a:latin typeface="Times New Roman" pitchFamily="18" charset="0"/>
                <a:cs typeface="Times New Roman" pitchFamily="18" charset="0"/>
              </a:rPr>
              <a:t>                    a collection of variables and constants whose </a:t>
            </a:r>
          </a:p>
          <a:p>
            <a:pPr eaLnBrk="1" fontAlgn="auto" hangingPunct="1">
              <a:lnSpc>
                <a:spcPct val="90000"/>
              </a:lnSpc>
              <a:spcAft>
                <a:spcPts val="0"/>
              </a:spcAft>
              <a:buFontTx/>
              <a:buNone/>
              <a:defRPr/>
            </a:pPr>
            <a:r>
              <a:rPr lang="en-US" altLang="zh-TW" sz="2400" dirty="0" smtClean="0">
                <a:latin typeface="Times New Roman" pitchFamily="18" charset="0"/>
                <a:cs typeface="Times New Roman" pitchFamily="18" charset="0"/>
              </a:rPr>
              <a:t>                    product has those same dimensions.</a:t>
            </a:r>
          </a:p>
          <a:p>
            <a:pPr eaLnBrk="1" fontAlgn="auto" hangingPunct="1">
              <a:lnSpc>
                <a:spcPct val="90000"/>
              </a:lnSpc>
              <a:spcAft>
                <a:spcPts val="0"/>
              </a:spcAft>
              <a:buFont typeface="Arial" pitchFamily="34" charset="0"/>
              <a:buChar char="•"/>
              <a:defRPr/>
            </a:pPr>
            <a:r>
              <a:rPr lang="en-US" altLang="zh-TW" sz="2400" dirty="0" smtClean="0">
                <a:latin typeface="Times New Roman" pitchFamily="18" charset="0"/>
                <a:cs typeface="Times New Roman" pitchFamily="18" charset="0"/>
              </a:rPr>
              <a:t>If the </a:t>
            </a:r>
            <a:r>
              <a:rPr lang="en-US" altLang="zh-TW" sz="2400" dirty="0" err="1" smtClean="0">
                <a:latin typeface="Times New Roman" pitchFamily="18" charset="0"/>
                <a:cs typeface="Times New Roman" pitchFamily="18" charset="0"/>
              </a:rPr>
              <a:t>nondimensional</a:t>
            </a:r>
            <a:r>
              <a:rPr lang="en-US" altLang="zh-TW" sz="2400" dirty="0" smtClean="0">
                <a:latin typeface="Times New Roman" pitchFamily="18" charset="0"/>
                <a:cs typeface="Times New Roman" pitchFamily="18" charset="0"/>
              </a:rPr>
              <a:t> terms in the equation are of order</a:t>
            </a:r>
          </a:p>
          <a:p>
            <a:pPr eaLnBrk="1" fontAlgn="auto" hangingPunct="1">
              <a:lnSpc>
                <a:spcPct val="90000"/>
              </a:lnSpc>
              <a:spcAft>
                <a:spcPts val="0"/>
              </a:spcAft>
              <a:buFontTx/>
              <a:buNone/>
              <a:defRPr/>
            </a:pPr>
            <a:r>
              <a:rPr lang="en-US" altLang="zh-TW" sz="2400" dirty="0" smtClean="0">
                <a:latin typeface="Times New Roman" pitchFamily="18" charset="0"/>
                <a:cs typeface="Times New Roman" pitchFamily="18" charset="0"/>
              </a:rPr>
              <a:t>                                 unity </a:t>
            </a:r>
            <a:r>
              <a:rPr lang="en-US" altLang="zh-TW" sz="2400" dirty="0" smtClean="0">
                <a:latin typeface="Times New Roman" pitchFamily="18" charset="0"/>
                <a:cs typeface="Times New Roman" pitchFamily="18" charset="0"/>
                <a:sym typeface="Symbol" pitchFamily="18" charset="2"/>
              </a:rPr>
              <a:t></a:t>
            </a:r>
            <a:r>
              <a:rPr lang="en-US" altLang="zh-TW" sz="2400" dirty="0" smtClean="0">
                <a:latin typeface="Times New Roman" pitchFamily="18" charset="0"/>
                <a:cs typeface="Times New Roman" pitchFamily="18" charset="0"/>
              </a:rPr>
              <a:t> called </a:t>
            </a:r>
            <a:r>
              <a:rPr lang="en-US" altLang="zh-TW" sz="2400" b="1" dirty="0" smtClean="0">
                <a:latin typeface="Times New Roman" pitchFamily="18" charset="0"/>
                <a:cs typeface="Times New Roman" pitchFamily="18" charset="0"/>
              </a:rPr>
              <a:t>normalized. </a:t>
            </a:r>
          </a:p>
          <a:p>
            <a:pPr eaLnBrk="1" fontAlgn="auto" hangingPunct="1">
              <a:lnSpc>
                <a:spcPct val="90000"/>
              </a:lnSpc>
              <a:spcAft>
                <a:spcPts val="0"/>
              </a:spcAft>
              <a:buFont typeface="Arial" pitchFamily="34" charset="0"/>
              <a:buChar char="•"/>
              <a:defRPr/>
            </a:pPr>
            <a:r>
              <a:rPr lang="en-US" altLang="zh-TW" sz="2400" dirty="0" smtClean="0">
                <a:latin typeface="Times New Roman" pitchFamily="18" charset="0"/>
                <a:cs typeface="Times New Roman" pitchFamily="18" charset="0"/>
              </a:rPr>
              <a:t>Normalization is thus more restrictive than </a:t>
            </a:r>
            <a:r>
              <a:rPr lang="en-US" altLang="zh-TW" sz="2400" dirty="0" err="1" smtClean="0">
                <a:latin typeface="Times New Roman" pitchFamily="18" charset="0"/>
                <a:cs typeface="Times New Roman" pitchFamily="18" charset="0"/>
              </a:rPr>
              <a:t>nondimensionalization</a:t>
            </a:r>
            <a:r>
              <a:rPr lang="en-US" altLang="zh-TW" sz="2400" dirty="0" smtClean="0">
                <a:latin typeface="Times New Roman" pitchFamily="18" charset="0"/>
                <a:cs typeface="Times New Roman" pitchFamily="18" charset="0"/>
              </a:rPr>
              <a:t>. (often used interchangeably).</a:t>
            </a:r>
          </a:p>
          <a:p>
            <a:pPr eaLnBrk="1" fontAlgn="auto" hangingPunct="1">
              <a:lnSpc>
                <a:spcPct val="90000"/>
              </a:lnSpc>
              <a:spcAft>
                <a:spcPts val="0"/>
              </a:spcAft>
              <a:buFont typeface="Arial" pitchFamily="34" charset="0"/>
              <a:buChar char="•"/>
              <a:defRPr/>
            </a:pPr>
            <a:r>
              <a:rPr lang="en-US" altLang="zh-TW" sz="2400" b="1" dirty="0" err="1" smtClean="0">
                <a:latin typeface="Times New Roman" pitchFamily="18" charset="0"/>
                <a:cs typeface="Times New Roman" pitchFamily="18" charset="0"/>
              </a:rPr>
              <a:t>Nondimensional</a:t>
            </a:r>
            <a:r>
              <a:rPr lang="en-US" altLang="zh-TW" sz="2400" b="1" dirty="0" smtClean="0">
                <a:latin typeface="Times New Roman" pitchFamily="18" charset="0"/>
                <a:cs typeface="Times New Roman" pitchFamily="18" charset="0"/>
              </a:rPr>
              <a:t> parameters </a:t>
            </a:r>
            <a:r>
              <a:rPr lang="en-US" altLang="zh-TW" sz="2400" dirty="0" smtClean="0">
                <a:latin typeface="Times New Roman" pitchFamily="18" charset="0"/>
                <a:cs typeface="Times New Roman" pitchFamily="18" charset="0"/>
              </a:rPr>
              <a:t>are named after a notable scientist or engineer (e.g., the Reynolds number and the Froude number). This process is referred to by some authors as </a:t>
            </a:r>
            <a:r>
              <a:rPr lang="en-US" altLang="zh-TW" sz="2400" b="1" dirty="0" smtClean="0">
                <a:latin typeface="Times New Roman" pitchFamily="18" charset="0"/>
                <a:cs typeface="Times New Roman" pitchFamily="18" charset="0"/>
              </a:rPr>
              <a:t>inspectional analysis.</a:t>
            </a:r>
            <a:endParaRPr lang="en-US" altLang="zh-TW" sz="2400" dirty="0" smtClean="0">
              <a:latin typeface="Times New Roman" pitchFamily="18" charset="0"/>
              <a:cs typeface="Times New Roman" pitchFamily="18" charset="0"/>
            </a:endParaRPr>
          </a:p>
          <a:p>
            <a:pPr eaLnBrk="1" fontAlgn="auto" hangingPunct="1">
              <a:lnSpc>
                <a:spcPct val="90000"/>
              </a:lnSpc>
              <a:spcAft>
                <a:spcPts val="0"/>
              </a:spcAft>
              <a:buFontTx/>
              <a:buNone/>
              <a:defRPr/>
            </a:pPr>
            <a:endParaRPr lang="zh-TW" altLang="en-US" sz="2400" dirty="0" smtClean="0"/>
          </a:p>
        </p:txBody>
      </p:sp>
      <p:sp>
        <p:nvSpPr>
          <p:cNvPr id="11266" name="Rectangle 2"/>
          <p:cNvSpPr>
            <a:spLocks noGrp="1" noChangeArrowheads="1"/>
          </p:cNvSpPr>
          <p:nvPr>
            <p:ph type="title"/>
          </p:nvPr>
        </p:nvSpPr>
        <p:spPr/>
        <p:txBody>
          <a:bodyPr>
            <a:normAutofit fontScale="90000"/>
          </a:bodyPr>
          <a:lstStyle/>
          <a:p>
            <a:pPr eaLnBrk="1" hangingPunct="1"/>
            <a:r>
              <a:rPr lang="en-US" altLang="zh-TW" b="1" dirty="0" err="1" smtClean="0">
                <a:latin typeface="Times New Roman" pitchFamily="18" charset="0"/>
                <a:cs typeface="Times New Roman" pitchFamily="18" charset="0"/>
              </a:rPr>
              <a:t>Nondimensionalization</a:t>
            </a:r>
            <a:r>
              <a:rPr lang="en-US" altLang="zh-TW" b="1" dirty="0" smtClean="0">
                <a:latin typeface="Times New Roman" pitchFamily="18" charset="0"/>
                <a:cs typeface="Times New Roman" pitchFamily="18" charset="0"/>
              </a:rPr>
              <a:t> of Equations</a:t>
            </a:r>
            <a:endParaRPr lang="zh-TW" alt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7</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altLang="zh-TW" b="1" dirty="0" err="1" smtClean="0">
                <a:latin typeface="Times New Roman" pitchFamily="18" charset="0"/>
                <a:cs typeface="Times New Roman" pitchFamily="18" charset="0"/>
              </a:rPr>
              <a:t>Nondimensionalization</a:t>
            </a:r>
            <a:r>
              <a:rPr lang="en-US" altLang="zh-TW" b="1" dirty="0" smtClean="0">
                <a:latin typeface="Times New Roman" pitchFamily="18" charset="0"/>
                <a:cs typeface="Times New Roman" pitchFamily="18" charset="0"/>
              </a:rPr>
              <a:t> of Equations</a:t>
            </a:r>
            <a:endParaRPr lang="en-US" altLang="en-US" dirty="0" smtClean="0">
              <a:latin typeface="Times New Roman" pitchFamily="18" charset="0"/>
              <a:cs typeface="Times New Roman" pitchFamily="18" charset="0"/>
              <a:sym typeface="Symbol" pitchFamily="16" charset="2"/>
            </a:endParaRPr>
          </a:p>
        </p:txBody>
      </p:sp>
      <p:sp>
        <p:nvSpPr>
          <p:cNvPr id="14339" name="Rectangle 3"/>
          <p:cNvSpPr>
            <a:spLocks noGrp="1" noChangeArrowheads="1"/>
          </p:cNvSpPr>
          <p:nvPr>
            <p:ph type="body" sz="half" idx="1"/>
          </p:nvPr>
        </p:nvSpPr>
        <p:spPr>
          <a:xfrm>
            <a:off x="228600" y="1524000"/>
            <a:ext cx="5029200" cy="3581400"/>
          </a:xfrm>
        </p:spPr>
        <p:txBody>
          <a:bodyPr/>
          <a:lstStyle/>
          <a:p>
            <a:pPr eaLnBrk="1" hangingPunct="1"/>
            <a:r>
              <a:rPr lang="en-US" altLang="zh-TW" sz="2400" dirty="0" smtClean="0">
                <a:latin typeface="Times New Roman" pitchFamily="18" charset="0"/>
                <a:cs typeface="Times New Roman" pitchFamily="18" charset="0"/>
              </a:rPr>
              <a:t>To </a:t>
            </a:r>
            <a:r>
              <a:rPr lang="en-US" altLang="zh-TW" sz="2400" dirty="0" err="1" smtClean="0">
                <a:latin typeface="Times New Roman" pitchFamily="18" charset="0"/>
                <a:cs typeface="Times New Roman" pitchFamily="18" charset="0"/>
              </a:rPr>
              <a:t>nondimensionalize</a:t>
            </a:r>
            <a:r>
              <a:rPr lang="en-US" altLang="zh-TW" sz="2400" dirty="0" smtClean="0">
                <a:latin typeface="Times New Roman" pitchFamily="18" charset="0"/>
                <a:cs typeface="Times New Roman" pitchFamily="18" charset="0"/>
              </a:rPr>
              <a:t> equation, we need to select </a:t>
            </a:r>
            <a:r>
              <a:rPr lang="en-US" altLang="zh-TW" sz="2400" b="1" dirty="0" smtClean="0">
                <a:latin typeface="Times New Roman" pitchFamily="18" charset="0"/>
                <a:cs typeface="Times New Roman" pitchFamily="18" charset="0"/>
              </a:rPr>
              <a:t>scaling parameters </a:t>
            </a:r>
            <a:r>
              <a:rPr lang="en-US" altLang="zh-TW" sz="2400" dirty="0" smtClean="0">
                <a:latin typeface="Times New Roman" pitchFamily="18" charset="0"/>
                <a:cs typeface="Times New Roman" pitchFamily="18" charset="0"/>
              </a:rPr>
              <a:t>(Usually chosen from dimensional constants)</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based on the primary dimensions contained in the original equation.</a:t>
            </a:r>
          </a:p>
          <a:p>
            <a:pPr eaLnBrk="1" hangingPunct="1"/>
            <a:r>
              <a:rPr lang="en-US" altLang="zh-TW" sz="2400" dirty="0" smtClean="0">
                <a:latin typeface="Times New Roman" pitchFamily="18" charset="0"/>
                <a:cs typeface="Times New Roman" pitchFamily="18" charset="0"/>
              </a:rPr>
              <a:t>In fluid flow problems there are</a:t>
            </a:r>
          </a:p>
        </p:txBody>
      </p:sp>
      <p:pic>
        <p:nvPicPr>
          <p:cNvPr id="14340" name="Picture 6"/>
          <p:cNvPicPr>
            <a:picLocks noGrp="1" noChangeAspect="1" noChangeArrowheads="1"/>
          </p:cNvPicPr>
          <p:nvPr>
            <p:ph sz="half" idx="2"/>
          </p:nvPr>
        </p:nvPicPr>
        <p:blipFill>
          <a:blip r:embed="rId3"/>
          <a:srcRect/>
          <a:stretch>
            <a:fillRect/>
          </a:stretch>
        </p:blipFill>
        <p:spPr>
          <a:xfrm>
            <a:off x="4978888" y="1219200"/>
            <a:ext cx="3879362" cy="2895600"/>
          </a:xfrm>
          <a:noFill/>
        </p:spPr>
      </p:pic>
      <p:sp>
        <p:nvSpPr>
          <p:cNvPr id="14341" name="Rectangle 8"/>
          <p:cNvSpPr>
            <a:spLocks noChangeArrowheads="1"/>
          </p:cNvSpPr>
          <p:nvPr/>
        </p:nvSpPr>
        <p:spPr bwMode="auto">
          <a:xfrm>
            <a:off x="228600" y="4267200"/>
            <a:ext cx="8382000" cy="1200329"/>
          </a:xfrm>
          <a:prstGeom prst="rect">
            <a:avLst/>
          </a:prstGeom>
          <a:noFill/>
          <a:ln w="9525">
            <a:noFill/>
            <a:miter lim="800000"/>
            <a:headEnd/>
            <a:tailEnd/>
          </a:ln>
        </p:spPr>
        <p:txBody>
          <a:bodyPr wrap="square">
            <a:spAutoFit/>
          </a:bodyPr>
          <a:lstStyle/>
          <a:p>
            <a:pPr lvl="1">
              <a:spcBef>
                <a:spcPct val="20000"/>
              </a:spcBef>
            </a:pPr>
            <a:r>
              <a:rPr lang="en-US" altLang="zh-TW" sz="2400" dirty="0">
                <a:latin typeface="Times New Roman" pitchFamily="18" charset="0"/>
                <a:cs typeface="Times New Roman" pitchFamily="18" charset="0"/>
              </a:rPr>
              <a:t>typically at least </a:t>
            </a:r>
            <a:r>
              <a:rPr lang="en-US" altLang="zh-TW" sz="2400" i="1" dirty="0">
                <a:latin typeface="Times New Roman" pitchFamily="18" charset="0"/>
                <a:cs typeface="Times New Roman" pitchFamily="18" charset="0"/>
              </a:rPr>
              <a:t>three </a:t>
            </a:r>
            <a:r>
              <a:rPr lang="en-US" altLang="zh-TW" sz="2400" dirty="0">
                <a:latin typeface="Times New Roman" pitchFamily="18" charset="0"/>
                <a:cs typeface="Times New Roman" pitchFamily="18" charset="0"/>
              </a:rPr>
              <a:t>scaling parameters, e.g., </a:t>
            </a:r>
            <a:r>
              <a:rPr lang="en-US" altLang="zh-TW" sz="2400" i="1" dirty="0">
                <a:latin typeface="Times New Roman" pitchFamily="18" charset="0"/>
                <a:cs typeface="Times New Roman" pitchFamily="18" charset="0"/>
              </a:rPr>
              <a:t>L</a:t>
            </a:r>
            <a:r>
              <a:rPr lang="en-US" altLang="zh-TW" sz="2400" dirty="0">
                <a:latin typeface="Times New Roman" pitchFamily="18" charset="0"/>
                <a:cs typeface="Times New Roman" pitchFamily="18" charset="0"/>
              </a:rPr>
              <a:t>, </a:t>
            </a:r>
            <a:r>
              <a:rPr lang="en-US" altLang="zh-TW" sz="2400" i="1" dirty="0">
                <a:latin typeface="Times New Roman" pitchFamily="18" charset="0"/>
                <a:cs typeface="Times New Roman" pitchFamily="18" charset="0"/>
              </a:rPr>
              <a:t>V</a:t>
            </a:r>
            <a:r>
              <a:rPr lang="en-US" altLang="zh-TW" sz="2400" dirty="0">
                <a:latin typeface="Times New Roman" pitchFamily="18" charset="0"/>
                <a:cs typeface="Times New Roman" pitchFamily="18" charset="0"/>
              </a:rPr>
              <a:t>, and </a:t>
            </a:r>
            <a:r>
              <a:rPr lang="en-US" altLang="zh-TW" sz="2400" i="1" dirty="0">
                <a:latin typeface="Times New Roman" pitchFamily="18" charset="0"/>
                <a:cs typeface="Times New Roman" pitchFamily="18" charset="0"/>
              </a:rPr>
              <a:t>P</a:t>
            </a:r>
            <a:r>
              <a:rPr lang="en-US" altLang="zh-TW" sz="2400" baseline="-25000" dirty="0">
                <a:latin typeface="Times New Roman" pitchFamily="18" charset="0"/>
                <a:cs typeface="Times New Roman" pitchFamily="18" charset="0"/>
              </a:rPr>
              <a:t>0</a:t>
            </a:r>
            <a:r>
              <a:rPr lang="en-US" altLang="zh-TW" sz="2400" dirty="0">
                <a:latin typeface="Times New Roman" pitchFamily="18" charset="0"/>
                <a:cs typeface="Times New Roman" pitchFamily="18" charset="0"/>
              </a:rPr>
              <a:t> - </a:t>
            </a:r>
            <a:r>
              <a:rPr lang="en-US" altLang="zh-TW" sz="2400" i="1" dirty="0">
                <a:latin typeface="Times New Roman" pitchFamily="18" charset="0"/>
                <a:cs typeface="Times New Roman" pitchFamily="18" charset="0"/>
              </a:rPr>
              <a:t>P</a:t>
            </a:r>
            <a:r>
              <a:rPr lang="en-US" altLang="zh-TW" sz="2400" i="1" baseline="-25000" dirty="0">
                <a:latin typeface="Times New Roman" pitchFamily="18" charset="0"/>
                <a:cs typeface="Times New Roman" pitchFamily="18" charset="0"/>
                <a:sym typeface="Symbol" pitchFamily="16" charset="2"/>
              </a:rPr>
              <a:t></a:t>
            </a:r>
            <a:r>
              <a:rPr lang="en-US" altLang="zh-TW" sz="2400" dirty="0">
                <a:latin typeface="Times New Roman" pitchFamily="18" charset="0"/>
                <a:cs typeface="Times New Roman" pitchFamily="18" charset="0"/>
              </a:rPr>
              <a:t>, since there are at least three primary dimensions in the general problem (e.g., mass, length, and time).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7" name="Rectangle 3"/>
          <p:cNvSpPr>
            <a:spLocks noGrp="1" noChangeArrowheads="1"/>
          </p:cNvSpPr>
          <p:nvPr>
            <p:ph idx="1"/>
          </p:nvPr>
        </p:nvSpPr>
        <p:spPr/>
        <p:txBody>
          <a:bodyPr rtlCol="0">
            <a:normAutofit/>
          </a:bodyPr>
          <a:lstStyle/>
          <a:p>
            <a:pPr eaLnBrk="1" fontAlgn="auto" hangingPunct="1">
              <a:lnSpc>
                <a:spcPct val="90000"/>
              </a:lnSpc>
              <a:spcAft>
                <a:spcPts val="0"/>
              </a:spcAft>
              <a:buFont typeface="Arial" pitchFamily="34" charset="0"/>
              <a:buChar char="•"/>
              <a:defRPr/>
            </a:pPr>
            <a:r>
              <a:rPr lang="en-US" altLang="zh-TW" sz="2800" dirty="0" err="1" smtClean="0">
                <a:latin typeface="Times New Roman" pitchFamily="18" charset="0"/>
                <a:cs typeface="Times New Roman" pitchFamily="18" charset="0"/>
              </a:rPr>
              <a:t>Nondimensionalization</a:t>
            </a:r>
            <a:r>
              <a:rPr lang="en-US" altLang="zh-TW" sz="2800" dirty="0" smtClean="0">
                <a:latin typeface="Times New Roman" pitchFamily="18" charset="0"/>
                <a:cs typeface="Times New Roman" pitchFamily="18" charset="0"/>
              </a:rPr>
              <a:t> of an equation is useful only when the equation is known!</a:t>
            </a:r>
          </a:p>
          <a:p>
            <a:pPr eaLnBrk="1" fontAlgn="auto" hangingPunct="1">
              <a:lnSpc>
                <a:spcPct val="90000"/>
              </a:lnSpc>
              <a:spcAft>
                <a:spcPts val="0"/>
              </a:spcAft>
              <a:buFont typeface="Arial" pitchFamily="34" charset="0"/>
              <a:buChar char="•"/>
              <a:defRPr/>
            </a:pPr>
            <a:r>
              <a:rPr lang="en-US" altLang="zh-TW" sz="2800" dirty="0" smtClean="0">
                <a:latin typeface="Times New Roman" pitchFamily="18" charset="0"/>
                <a:cs typeface="Times New Roman" pitchFamily="18" charset="0"/>
              </a:rPr>
              <a:t>In many real-world flows, the equations are either unknown or too difficult to solve.</a:t>
            </a:r>
          </a:p>
          <a:p>
            <a:pPr lvl="1" eaLnBrk="1" fontAlgn="auto" hangingPunct="1">
              <a:lnSpc>
                <a:spcPct val="90000"/>
              </a:lnSpc>
              <a:spcAft>
                <a:spcPts val="0"/>
              </a:spcAft>
              <a:buFont typeface="Arial" pitchFamily="34" charset="0"/>
              <a:buChar char="–"/>
              <a:defRPr/>
            </a:pPr>
            <a:r>
              <a:rPr lang="en-US" altLang="zh-TW" sz="2400" i="1" dirty="0" smtClean="0">
                <a:latin typeface="Times New Roman" pitchFamily="18" charset="0"/>
                <a:cs typeface="Times New Roman" pitchFamily="18" charset="0"/>
              </a:rPr>
              <a:t>Experimentation </a:t>
            </a:r>
            <a:r>
              <a:rPr lang="en-US" altLang="zh-TW" sz="2400" dirty="0" smtClean="0">
                <a:latin typeface="Times New Roman" pitchFamily="18" charset="0"/>
                <a:cs typeface="Times New Roman" pitchFamily="18" charset="0"/>
              </a:rPr>
              <a:t>is the only method of obtaining reliable information</a:t>
            </a:r>
          </a:p>
          <a:p>
            <a:pPr lvl="1" eaLnBrk="1" fontAlgn="auto" hangingPunct="1">
              <a:lnSpc>
                <a:spcPct val="90000"/>
              </a:lnSpc>
              <a:spcAft>
                <a:spcPts val="0"/>
              </a:spcAft>
              <a:buFont typeface="Arial" pitchFamily="34" charset="0"/>
              <a:buChar char="–"/>
              <a:defRPr/>
            </a:pPr>
            <a:r>
              <a:rPr lang="en-US" altLang="zh-TW" sz="2400" dirty="0" smtClean="0">
                <a:latin typeface="Times New Roman" pitchFamily="18" charset="0"/>
                <a:cs typeface="Times New Roman" pitchFamily="18" charset="0"/>
              </a:rPr>
              <a:t>In most experiments, geometrically–scaled models are used (time and money).</a:t>
            </a:r>
          </a:p>
          <a:p>
            <a:pPr lvl="1" eaLnBrk="1" fontAlgn="auto" hangingPunct="1">
              <a:lnSpc>
                <a:spcPct val="90000"/>
              </a:lnSpc>
              <a:spcAft>
                <a:spcPts val="0"/>
              </a:spcAft>
              <a:buFont typeface="Arial" pitchFamily="34" charset="0"/>
              <a:buChar char="–"/>
              <a:defRPr/>
            </a:pPr>
            <a:r>
              <a:rPr lang="en-US" altLang="zh-TW" sz="2400" dirty="0" smtClean="0">
                <a:latin typeface="Times New Roman" pitchFamily="18" charset="0"/>
                <a:cs typeface="Times New Roman" pitchFamily="18" charset="0"/>
              </a:rPr>
              <a:t>Experimental conditions and results must be properly scaled so that results are meaningful for the full-scale prototype. Therefore,</a:t>
            </a:r>
          </a:p>
          <a:p>
            <a:pPr lvl="1" eaLnBrk="1" fontAlgn="auto" hangingPunct="1">
              <a:lnSpc>
                <a:spcPct val="90000"/>
              </a:lnSpc>
              <a:spcAft>
                <a:spcPts val="0"/>
              </a:spcAft>
              <a:buFont typeface="Arial" pitchFamily="34" charset="0"/>
              <a:buChar char="–"/>
              <a:defRPr/>
            </a:pPr>
            <a:r>
              <a:rPr lang="en-US" altLang="zh-TW" sz="2400" b="1" dirty="0" smtClean="0">
                <a:latin typeface="Times New Roman" pitchFamily="18" charset="0"/>
                <a:cs typeface="Times New Roman" pitchFamily="18" charset="0"/>
              </a:rPr>
              <a:t>Dimensional Analysis</a:t>
            </a:r>
            <a:endParaRPr lang="en-US" altLang="zh-TW" sz="2400" dirty="0" smtClean="0">
              <a:latin typeface="Times New Roman" pitchFamily="18" charset="0"/>
              <a:cs typeface="Times New Roman" pitchFamily="18" charset="0"/>
            </a:endParaRPr>
          </a:p>
          <a:p>
            <a:pPr lvl="1" eaLnBrk="1" fontAlgn="auto" hangingPunct="1">
              <a:lnSpc>
                <a:spcPct val="90000"/>
              </a:lnSpc>
              <a:spcAft>
                <a:spcPts val="0"/>
              </a:spcAft>
              <a:buFont typeface="Arial" pitchFamily="34" charset="0"/>
              <a:buChar char="–"/>
              <a:defRPr/>
            </a:pPr>
            <a:endParaRPr lang="en-US" altLang="zh-TW" sz="2400" dirty="0" smtClean="0"/>
          </a:p>
          <a:p>
            <a:pPr lvl="1" eaLnBrk="1" fontAlgn="auto" hangingPunct="1">
              <a:lnSpc>
                <a:spcPct val="90000"/>
              </a:lnSpc>
              <a:spcAft>
                <a:spcPts val="0"/>
              </a:spcAft>
              <a:buFont typeface="Arial" pitchFamily="34" charset="0"/>
              <a:buChar char="–"/>
              <a:defRPr/>
            </a:pPr>
            <a:endParaRPr lang="en-US" altLang="zh-TW" dirty="0" smtClean="0"/>
          </a:p>
          <a:p>
            <a:pPr eaLnBrk="1" fontAlgn="auto" hangingPunct="1">
              <a:lnSpc>
                <a:spcPct val="90000"/>
              </a:lnSpc>
              <a:spcAft>
                <a:spcPts val="0"/>
              </a:spcAft>
              <a:buFont typeface="Arial" pitchFamily="34" charset="0"/>
              <a:buChar char="•"/>
              <a:defRPr/>
            </a:pPr>
            <a:endParaRPr lang="en-US" altLang="zh-TW" dirty="0" smtClean="0"/>
          </a:p>
          <a:p>
            <a:pPr eaLnBrk="1" fontAlgn="auto" hangingPunct="1">
              <a:lnSpc>
                <a:spcPct val="90000"/>
              </a:lnSpc>
              <a:spcAft>
                <a:spcPts val="0"/>
              </a:spcAft>
              <a:buFont typeface="Arial" pitchFamily="34" charset="0"/>
              <a:buChar char="•"/>
              <a:defRPr/>
            </a:pPr>
            <a:endParaRPr lang="zh-TW" altLang="en-US" dirty="0" smtClean="0"/>
          </a:p>
        </p:txBody>
      </p:sp>
      <p:sp>
        <p:nvSpPr>
          <p:cNvPr id="23554" name="Rectangle 2"/>
          <p:cNvSpPr>
            <a:spLocks noGrp="1" noChangeArrowheads="1"/>
          </p:cNvSpPr>
          <p:nvPr>
            <p:ph type="title"/>
          </p:nvPr>
        </p:nvSpPr>
        <p:spPr/>
        <p:txBody>
          <a:bodyPr>
            <a:noAutofit/>
          </a:bodyPr>
          <a:lstStyle/>
          <a:p>
            <a:pPr eaLnBrk="1" hangingPunct="1"/>
            <a:r>
              <a:rPr lang="en-US" altLang="zh-TW" sz="3200" b="1" dirty="0" smtClean="0">
                <a:latin typeface="Times New Roman" pitchFamily="18" charset="0"/>
                <a:cs typeface="Times New Roman" pitchFamily="18" charset="0"/>
              </a:rPr>
              <a:t>SIMILITUDE – TYPES OF SIMILARITY</a:t>
            </a:r>
            <a:endParaRPr lang="zh-TW" altLang="en-US" sz="32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9</a:t>
            </a:fld>
            <a:endParaRPr kumimoji="0" lang="en-US"/>
          </a:p>
        </p:txBody>
      </p:sp>
      <p:sp>
        <p:nvSpPr>
          <p:cNvPr id="5" name="Footer Placeholder 4"/>
          <p:cNvSpPr>
            <a:spLocks noGrp="1"/>
          </p:cNvSpPr>
          <p:nvPr>
            <p:ph type="ftr" sz="quarter" idx="11"/>
          </p:nvPr>
        </p:nvSpPr>
        <p:spPr/>
        <p:txBody>
          <a:bodyPr/>
          <a:lstStyle/>
          <a:p>
            <a:pPr algn="r"/>
            <a:r>
              <a:rPr lang="en-GB" smtClean="0"/>
              <a:t>CIVIL Dept. BGSIT.</a:t>
            </a:r>
            <a:endParaRPr lang="en-GB"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604D22444460409AF20E1B8DEF6BDD" ma:contentTypeVersion="13" ma:contentTypeDescription="Create a new document." ma:contentTypeScope="" ma:versionID="a46b3180d8e58b53b3d8e32cdb1cf0c9">
  <xsd:schema xmlns:xsd="http://www.w3.org/2001/XMLSchema" xmlns:p="http://schemas.microsoft.com/office/2006/metadata/properties" xmlns:ns2="ac8c5154-dc0f-4482-93f4-b39836147c85" targetNamespace="http://schemas.microsoft.com/office/2006/metadata/properties" ma:root="true" ma:fieldsID="cc5a4a1d0f6f51ce6ac36fcfcdaa367e" ns2:_="">
    <xsd:import namespace="ac8c5154-dc0f-4482-93f4-b39836147c85"/>
    <xsd:element name="properties">
      <xsd:complexType>
        <xsd:sequence>
          <xsd:element name="documentManagement">
            <xsd:complexType>
              <xsd:all>
                <xsd:element ref="ns2:Content_x0020_Type" minOccurs="0"/>
                <xsd:element ref="ns2:Version_x0020_No_x002e_" minOccurs="0"/>
                <xsd:element ref="ns2:Status" minOccurs="0"/>
                <xsd:element ref="ns2:Sub_x0020_Status" minOccurs="0"/>
                <xsd:element ref="ns2:Comments" minOccurs="0"/>
                <xsd:element ref="ns2:Assigned_x0020_To0" minOccurs="0"/>
                <xsd:element ref="ns2:Author0" minOccurs="0"/>
                <xsd:element ref="ns2:Internal_x0020_SME_x0020_Reviewer" minOccurs="0"/>
                <xsd:element ref="ns2:Planned_x0020_Start_x0020_Date" minOccurs="0"/>
                <xsd:element ref="ns2:Planned_x0020_Completion_x0020_Date" minOccurs="0"/>
                <xsd:element ref="ns2:Actual_x0020_Start_x0020_Date" minOccurs="0"/>
                <xsd:element ref="ns2:Actual_x0020_Completion_x0020_Date" minOccurs="0"/>
              </xsd:all>
            </xsd:complexType>
          </xsd:element>
        </xsd:sequence>
      </xsd:complexType>
    </xsd:element>
  </xsd:schema>
  <xsd:schema xmlns:xsd="http://www.w3.org/2001/XMLSchema" xmlns:dms="http://schemas.microsoft.com/office/2006/documentManagement/types" targetNamespace="ac8c5154-dc0f-4482-93f4-b39836147c85" elementFormDefault="qualified">
    <xsd:import namespace="http://schemas.microsoft.com/office/2006/documentManagement/types"/>
    <xsd:element name="Content_x0020_Type" ma:index="8" nillable="true" ma:displayName="Content Type" ma:format="Dropdown" ma:internalName="Content_x0020_Type">
      <xsd:simpleType>
        <xsd:restriction base="dms:Choice">
          <xsd:enumeration value="CourseBook"/>
          <xsd:enumeration value="Workbook"/>
          <xsd:enumeration value="Handout"/>
          <xsd:enumeration value="Recap"/>
          <xsd:enumeration value="Worksheet"/>
          <xsd:enumeration value="Reference Doc"/>
          <xsd:enumeration value="PPT"/>
          <xsd:enumeration value="Session Plan"/>
          <xsd:enumeration value="Caselet"/>
          <xsd:enumeration value="Activity"/>
          <xsd:enumeration value="Inventory"/>
          <xsd:enumeration value="Rubrics"/>
          <xsd:enumeration value="Assignment"/>
          <xsd:enumeration value="Quiz"/>
          <xsd:enumeration value="InstructorGuide"/>
          <xsd:enumeration value="Video"/>
          <xsd:enumeration value="Audio"/>
          <xsd:enumeration value="Simulation"/>
          <xsd:enumeration value="User Guide"/>
          <xsd:enumeration value="SMS Info"/>
          <xsd:enumeration value="Pre Test"/>
          <xsd:enumeration value="Post Test"/>
          <xsd:enumeration value="In-Training Test"/>
          <xsd:enumeration value="SMS Quiz"/>
          <xsd:enumeration value="Module Test"/>
          <xsd:enumeration value="Final Test"/>
          <xsd:enumeration value="Solution Set"/>
        </xsd:restriction>
      </xsd:simpleType>
    </xsd:element>
    <xsd:element name="Version_x0020_No_x002e_" ma:index="9" nillable="true" ma:displayName="Version No." ma:decimals="2" ma:internalName="Version_x0020_No_x002e_">
      <xsd:simpleType>
        <xsd:restriction base="dms:Number"/>
      </xsd:simpleType>
    </xsd:element>
    <xsd:element name="Status" ma:index="10" nillable="true" ma:displayName="Status" ma:default="Not Started" ma:format="Dropdown" ma:internalName="Status">
      <xsd:simpleType>
        <xsd:restriction base="dms:Choice">
          <xsd:enumeration value="Not Started"/>
          <xsd:enumeration value="Authoring"/>
          <xsd:enumeration value="Internal SME Review"/>
          <xsd:enumeration value="External SME Review"/>
          <xsd:enumeration value="Author Review"/>
          <xsd:enumeration value="Content Team Review"/>
          <xsd:enumeration value="L&amp;D Head Review"/>
          <xsd:enumeration value="Published"/>
          <xsd:enumeration value="Archive"/>
        </xsd:restriction>
      </xsd:simpleType>
    </xsd:element>
    <xsd:element name="Sub_x0020_Status" ma:index="11" nillable="true" ma:displayName="Sub Status" ma:default="Pending" ma:format="Dropdown" ma:internalName="Sub_x0020_Status">
      <xsd:simpleType>
        <xsd:restriction base="dms:Choice">
          <xsd:enumeration value="Pending"/>
          <xsd:enumeration value="In Progress"/>
          <xsd:enumeration value="Completed"/>
          <xsd:enumeration value="Clarification"/>
          <xsd:enumeration value="Re-review"/>
        </xsd:restriction>
      </xsd:simpleType>
    </xsd:element>
    <xsd:element name="Comments" ma:index="12" nillable="true" ma:displayName="Comments" ma:internalName="Comments">
      <xsd:simpleType>
        <xsd:restriction base="dms:Note"/>
      </xsd:simpleType>
    </xsd:element>
    <xsd:element name="Assigned_x0020_To0" ma:index="13" nillable="true" ma:displayName="Assigned To" ma:list="UserInfo" ma:internalName="Assigned_x0020_To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0" ma:index="14" nillable="true" ma:displayName="Author" ma:list="UserInfo" ma:internalName="Autho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ternal_x0020_SME_x0020_Reviewer" ma:index="15" nillable="true" ma:displayName="Internal SME Reviewer" ma:list="UserInfo" ma:internalName="Internal_x0020_SME_x0020_Review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lanned_x0020_Start_x0020_Date" ma:index="16" nillable="true" ma:displayName="Planned Start Date" ma:format="DateOnly" ma:internalName="Planned_x0020_Start_x0020_Date">
      <xsd:simpleType>
        <xsd:restriction base="dms:DateTime"/>
      </xsd:simpleType>
    </xsd:element>
    <xsd:element name="Planned_x0020_Completion_x0020_Date" ma:index="17" nillable="true" ma:displayName="Planned Completion Date" ma:format="DateOnly" ma:internalName="Planned_x0020_Completion_x0020_Date">
      <xsd:simpleType>
        <xsd:restriction base="dms:DateTime"/>
      </xsd:simpleType>
    </xsd:element>
    <xsd:element name="Actual_x0020_Start_x0020_Date" ma:index="18" nillable="true" ma:displayName="Actual Start Date" ma:format="DateOnly" ma:internalName="Actual_x0020_Start_x0020_Date">
      <xsd:simpleType>
        <xsd:restriction base="dms:DateTime"/>
      </xsd:simpleType>
    </xsd:element>
    <xsd:element name="Actual_x0020_Completion_x0020_Date" ma:index="19" nillable="true" ma:displayName="Actual Completion Date" ma:format="DateOnly" ma:internalName="Actual_x0020_Completion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omments xmlns="ac8c5154-dc0f-4482-93f4-b39836147c85" xsi:nil="true"/>
    <Internal_x0020_SME_x0020_Reviewer xmlns="ac8c5154-dc0f-4482-93f4-b39836147c85">
      <UserInfo>
        <DisplayName>Elaiyaperumal Ponnusamy</DisplayName>
        <AccountId>566</AccountId>
        <AccountType/>
      </UserInfo>
    </Internal_x0020_SME_x0020_Reviewer>
    <Actual_x0020_Start_x0020_Date xmlns="ac8c5154-dc0f-4482-93f4-b39836147c85">2013-09-02T18:30:00+00:00</Actual_x0020_Start_x0020_Date>
    <Actual_x0020_Completion_x0020_Date xmlns="ac8c5154-dc0f-4482-93f4-b39836147c85">2013-09-08T18:30:00+00:00</Actual_x0020_Completion_x0020_Date>
    <Author0 xmlns="ac8c5154-dc0f-4482-93f4-b39836147c85">
      <UserInfo>
        <DisplayName>Amit Gouder</DisplayName>
        <AccountId>25</AccountId>
        <AccountType/>
      </UserInfo>
    </Author0>
    <Planned_x0020_Completion_x0020_Date xmlns="ac8c5154-dc0f-4482-93f4-b39836147c85">2013-09-05T18:30:00+00:00</Planned_x0020_Completion_x0020_Date>
    <Status xmlns="ac8c5154-dc0f-4482-93f4-b39836147c85">Internal SME Review</Status>
    <Assigned_x0020_To0 xmlns="ac8c5154-dc0f-4482-93f4-b39836147c85">
      <UserInfo>
        <DisplayName>Elaiyaperumal Ponnusamy</DisplayName>
        <AccountId>566</AccountId>
        <AccountType/>
      </UserInfo>
    </Assigned_x0020_To0>
    <Planned_x0020_Start_x0020_Date xmlns="ac8c5154-dc0f-4482-93f4-b39836147c85">2013-09-02T18:30:00+00:00</Planned_x0020_Start_x0020_Date>
    <Content_x0020_Type xmlns="ac8c5154-dc0f-4482-93f4-b39836147c85">PPT</Content_x0020_Type>
    <Version_x0020_No_x002e_ xmlns="ac8c5154-dc0f-4482-93f4-b39836147c85">2.1</Version_x0020_No_x002e_>
    <Sub_x0020_Status xmlns="ac8c5154-dc0f-4482-93f4-b39836147c85">Pending</Sub_x0020_Status>
  </documentManagement>
</p:properties>
</file>

<file path=customXml/itemProps1.xml><?xml version="1.0" encoding="utf-8"?>
<ds:datastoreItem xmlns:ds="http://schemas.openxmlformats.org/officeDocument/2006/customXml" ds:itemID="{F229D4CC-78BB-4056-ABFA-5E67D7EE32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8c5154-dc0f-4482-93f4-b39836147c8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8172E74-0FDA-4AAD-840A-1DC8DE2C0316}">
  <ds:schemaRefs>
    <ds:schemaRef ds:uri="http://schemas.microsoft.com/sharepoint/v3/contenttype/forms"/>
  </ds:schemaRefs>
</ds:datastoreItem>
</file>

<file path=customXml/itemProps3.xml><?xml version="1.0" encoding="utf-8"?>
<ds:datastoreItem xmlns:ds="http://schemas.openxmlformats.org/officeDocument/2006/customXml" ds:itemID="{F67039C9-14B7-4A9F-A994-E88FB0272C8A}">
  <ds:schemaRefs>
    <ds:schemaRef ds:uri="http://www.w3.org/XML/1998/namespace"/>
    <ds:schemaRef ds:uri="http://schemas.microsoft.com/office/2006/metadata/properties"/>
    <ds:schemaRef ds:uri="http://purl.org/dc/terms/"/>
    <ds:schemaRef ds:uri="ac8c5154-dc0f-4482-93f4-b39836147c85"/>
    <ds:schemaRef ds:uri="http://schemas.microsoft.com/office/2006/documentManagement/types"/>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Concourse</Template>
  <TotalTime>2258</TotalTime>
  <Words>1883</Words>
  <Application>Microsoft Office PowerPoint</Application>
  <PresentationFormat>On-screen Show (4:3)</PresentationFormat>
  <Paragraphs>218</Paragraphs>
  <Slides>27</Slides>
  <Notes>19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    HYDRAULICS &amp; HYDRAULIC MACHINES</vt:lpstr>
      <vt:lpstr>Unit 8: DIMENSIONal  ANALYSIS &amp; model studies</vt:lpstr>
      <vt:lpstr>Learning Outcome </vt:lpstr>
      <vt:lpstr>DIMENSIONS AND UNITS</vt:lpstr>
      <vt:lpstr>Law of DIMENSIONAL HOMOGENEITY</vt:lpstr>
      <vt:lpstr>DIMENSIONAL HOMOGENEITY</vt:lpstr>
      <vt:lpstr>Nondimensionalization of Equations</vt:lpstr>
      <vt:lpstr>Nondimensionalization of Equations</vt:lpstr>
      <vt:lpstr>SIMILITUDE – TYPES OF SIMILARITY</vt:lpstr>
      <vt:lpstr>DIMENSIONAL  ANALYSIS AND SIMILARITY</vt:lpstr>
      <vt:lpstr>Principle of similarity</vt:lpstr>
      <vt:lpstr>Principle of similarity</vt:lpstr>
      <vt:lpstr>DIMENSIONAL ANALYSIS AND SIMILARITY</vt:lpstr>
      <vt:lpstr>DIMENSIONAL  ANALYSIS AND SIMILARITY</vt:lpstr>
      <vt:lpstr>Method of Repeating Variables</vt:lpstr>
      <vt:lpstr>Method of Repeating Variables</vt:lpstr>
      <vt:lpstr>Method of Repeating Variables</vt:lpstr>
      <vt:lpstr>Method of Repeating Variables</vt:lpstr>
      <vt:lpstr>Guidelines for choosing Repeating parameters</vt:lpstr>
      <vt:lpstr>EXAMPLE: Friction in a Pipe</vt:lpstr>
      <vt:lpstr>EXAMPLE: Friction in a Pipe</vt:lpstr>
      <vt:lpstr>INCOMPLETE SIMILARITY  FLOWS WITH FREE SURFACES</vt:lpstr>
      <vt:lpstr>INCOMPLETE SIMILARITY  FLOWS WITH FREE SURFACES</vt:lpstr>
      <vt:lpstr>Incomplete Similarity  Flows with Free Surfaces</vt:lpstr>
      <vt:lpstr>Incomplete Similarity  Flows with Free Surfaces</vt:lpstr>
      <vt:lpstr>Problems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Name</dc:title>
  <dc:creator>Viswanath Gangavaram</dc:creator>
  <cp:lastModifiedBy>Ashwitha Darpan</cp:lastModifiedBy>
  <cp:revision>404</cp:revision>
  <dcterms:created xsi:type="dcterms:W3CDTF">2014-07-15T10:08:24Z</dcterms:created>
  <dcterms:modified xsi:type="dcterms:W3CDTF">2021-09-10T09:59:35Z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0x010100CB604D22444460409AF20E1B8DEF6BDD</vt:lpwstr>
  </property>
</Properties>
</file>